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76" r:id="rId4"/>
    <p:sldId id="267" r:id="rId5"/>
    <p:sldId id="268" r:id="rId6"/>
    <p:sldId id="269" r:id="rId7"/>
    <p:sldId id="265" r:id="rId8"/>
    <p:sldId id="270" r:id="rId9"/>
    <p:sldId id="271" r:id="rId10"/>
    <p:sldId id="272" r:id="rId11"/>
    <p:sldId id="273" r:id="rId12"/>
    <p:sldId id="279" r:id="rId13"/>
    <p:sldId id="274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Voter Turnout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1997</c:v>
                </c:pt>
                <c:pt idx="1">
                  <c:v>2000</c:v>
                </c:pt>
                <c:pt idx="2">
                  <c:v>2004</c:v>
                </c:pt>
                <c:pt idx="3">
                  <c:v>2006</c:v>
                </c:pt>
                <c:pt idx="4">
                  <c:v>2008</c:v>
                </c:pt>
                <c:pt idx="5">
                  <c:v>2011</c:v>
                </c:pt>
              </c:numCache>
            </c:numRef>
          </c:cat>
          <c:val>
            <c:numRef>
              <c:f>Sheet1!$B$2:$B$7</c:f>
              <c:numCache>
                <c:formatCode>0.00%</c:formatCode>
                <c:ptCount val="6"/>
                <c:pt idx="0">
                  <c:v>0.67</c:v>
                </c:pt>
                <c:pt idx="1">
                  <c:v>0.61199999999999999</c:v>
                </c:pt>
                <c:pt idx="2">
                  <c:v>0.60899999999999999</c:v>
                </c:pt>
                <c:pt idx="3">
                  <c:v>0.64700000000000002</c:v>
                </c:pt>
                <c:pt idx="4">
                  <c:v>0.58799999999999997</c:v>
                </c:pt>
                <c:pt idx="5">
                  <c:v>0.61099999999999999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FC4-4ED8-95FC-BA77C9B92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6218208"/>
        <c:axId val="236218992"/>
      </c:lineChart>
      <c:catAx>
        <c:axId val="23621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18992"/>
        <c:crosses val="autoZero"/>
        <c:auto val="1"/>
        <c:lblAlgn val="ctr"/>
        <c:lblOffset val="100"/>
        <c:noMultiLvlLbl val="0"/>
      </c:catAx>
      <c:valAx>
        <c:axId val="236218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2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4B92544-3E9F-489F-98B6-12FA8AD44F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75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09D280-55C5-40B3-A213-78FCD9756B70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24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78688A-DC8F-43B0-B6C8-C550722534B4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26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144FAB-CE8D-4F65-B2EA-E207BF6227F4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1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E1B132-93C3-4E55-947C-EDB3F12B2C1B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00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C0C64-5AD7-4A35-A4FF-2832F4ED89DB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4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CF314C-9955-481A-971A-A33D0BD5807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756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0B06D-045B-46D5-9D0A-7E7E160987C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3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EB25E-5C36-48CE-BCB0-FBEF25748F42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49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860FF-418A-4117-8AA7-D5624A030A66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865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26825E-C850-4D5A-A775-1AEB08959F6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296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6F189-2E6F-4DFF-A939-9CD256C47419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2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C2DB43-E6AC-4304-8D09-D89E7B712190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80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081B9-11E8-4604-ACEE-CEEE195EF576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2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9F9FA-2E8A-4EED-9C07-2DA6AA89C8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8429-E27D-4AEE-BFDA-AAB7CDA2E5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434E7-AECF-40FA-AC62-B0435E9EFC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CC2A-FFBE-4787-97C3-B39B3E5B5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D1AE-6731-4F7C-AF94-272F66E8C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7790-21BD-4496-ABC6-1E49B42E9D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69BE7-99D6-4978-8EEF-657D43E5C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ED25-D280-47F5-9DFD-7A00FD4AB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073DE-CF26-43D3-B55F-8D770EC04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576C8-AE60-45FC-93A9-6799B1F6F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7FC29-E804-4541-B0EE-1C9DE834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919CCD0-BAFD-416D-B8BB-61993619C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7696200" cy="838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b="1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PowerPoint 2</a:t>
            </a:r>
            <a:r>
              <a:rPr lang="en-US" sz="36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CA" sz="3600" b="1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Rights and Responsibilities in a Democracy</a:t>
            </a:r>
            <a:r>
              <a:rPr lang="en-US" sz="36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/>
            </a:r>
            <a:br>
              <a:rPr lang="en-US" sz="36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</a:br>
            <a:endParaRPr lang="en-US" sz="3600" b="1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FFFFFF"/>
                </a:solidFill>
                <a:latin typeface="Calibri" pitchFamily="34" charset="0"/>
              </a:rPr>
              <a:t>What is a </a:t>
            </a:r>
            <a:r>
              <a:rPr lang="en-US" altLang="ja-JP" sz="4000" b="1" smtClean="0">
                <a:solidFill>
                  <a:srgbClr val="FFFFFF"/>
                </a:solidFill>
                <a:latin typeface="Calibri" pitchFamily="34" charset="0"/>
              </a:rPr>
              <a:t>responsibility?</a:t>
            </a:r>
            <a:endParaRPr lang="en-US" altLang="en-US" sz="4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 responsibility is a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duty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or obligation.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It is something you should do to show 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that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you respect your rights.</a:t>
            </a:r>
          </a:p>
          <a:p>
            <a:pPr eaLnBrk="1" hangingPunct="1">
              <a:buNone/>
              <a:defRPr/>
            </a:pPr>
            <a:endParaRPr lang="en-US" sz="1400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buNone/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	Example: Your right to an education comes with the responsibility to show up to school prepared and on time.</a:t>
            </a:r>
          </a:p>
        </p:txBody>
      </p:sp>
      <p:pic>
        <p:nvPicPr>
          <p:cNvPr id="10245" name="Picture 7" descr="responsibil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44937"/>
            <a:ext cx="3244850" cy="291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Responsibilities in a Democracy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It is the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responsibility</a:t>
            </a:r>
            <a:r>
              <a:rPr lang="en-US" sz="2400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of all Canadians to respect and follow the rules set out in the Constitution.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right to vote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comes with the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responsibility to vote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and to make an informed decision.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29000"/>
            <a:ext cx="2834886" cy="197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429000"/>
            <a:ext cx="2719052" cy="19447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Federal Voter Turnout</a:t>
            </a:r>
          </a:p>
        </p:txBody>
      </p:sp>
      <p:graphicFrame>
        <p:nvGraphicFramePr>
          <p:cNvPr id="14" name="Chart 13"/>
          <p:cNvGraphicFramePr/>
          <p:nvPr>
            <p:extLst/>
          </p:nvPr>
        </p:nvGraphicFramePr>
        <p:xfrm>
          <a:off x="304800" y="1417638"/>
          <a:ext cx="5105400" cy="461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715000" y="1752600"/>
          <a:ext cx="3276600" cy="3310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15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>
                          <a:solidFill>
                            <a:schemeClr val="tx1"/>
                          </a:solidFill>
                        </a:rPr>
                        <a:t>Voter</a:t>
                      </a:r>
                      <a:r>
                        <a:rPr lang="en-CA" b="1" baseline="0" dirty="0" smtClean="0">
                          <a:solidFill>
                            <a:schemeClr val="tx1"/>
                          </a:solidFill>
                        </a:rPr>
                        <a:t> Turnout</a:t>
                      </a:r>
                      <a:endParaRPr lang="en-CA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61.1%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58.8%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64.7%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2004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60.9%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2000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61.2%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097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1997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chemeClr val="tx1"/>
                          </a:solidFill>
                        </a:rPr>
                        <a:t>67.0%</a:t>
                      </a:r>
                      <a:endParaRPr lang="en-C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309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Final Thoughts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How important is it that individuals behave as responsible members of society? Why?</a:t>
            </a:r>
          </a:p>
          <a:p>
            <a:pPr eaLnBrk="1" hangingPunct="1">
              <a:buNone/>
              <a:defRPr/>
            </a:pPr>
            <a:endParaRPr lang="en-US" sz="1400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Will you vote when you turn 18?</a:t>
            </a:r>
          </a:p>
          <a:p>
            <a:pPr eaLnBrk="1" hangingPunct="1">
              <a:buNone/>
              <a:defRPr/>
            </a:pPr>
            <a:endParaRPr lang="en-US" sz="1400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Should voters lose the right to vote if they choose to ignore their duty to vote in an election?</a:t>
            </a:r>
          </a:p>
          <a:p>
            <a:pPr eaLnBrk="1" hangingPunct="1">
              <a:buFontTx/>
              <a:buNone/>
              <a:defRPr/>
            </a:pPr>
            <a:endParaRPr lang="en-US" sz="2400" dirty="0" smtClean="0"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FF"/>
                </a:solidFill>
                <a:latin typeface="Calibri" pitchFamily="34" charset="0"/>
              </a:rPr>
              <a:t>What is a r</a:t>
            </a:r>
            <a:r>
              <a:rPr lang="en-US" altLang="ja-JP" sz="4000" b="1">
                <a:solidFill>
                  <a:srgbClr val="FFFFFF"/>
                </a:solidFill>
                <a:latin typeface="Calibri" pitchFamily="34" charset="0"/>
              </a:rPr>
              <a:t>ight?</a:t>
            </a:r>
            <a:endParaRPr lang="en-US" altLang="en-US" sz="4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</a:rPr>
              <a:t>In Canada and other democracies, citizens have certain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</a:rPr>
              <a:t>rights</a:t>
            </a:r>
            <a:r>
              <a:rPr lang="en-US" sz="2400" dirty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.</a:t>
            </a:r>
            <a:endParaRPr lang="en-US" sz="2400" dirty="0">
              <a:solidFill>
                <a:schemeClr val="bg1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 right is a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privilege or freedom </a:t>
            </a: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that is protected.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Rights are not usually provided automatically; they are usually fought for and claimed.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Example: Every child has the right to learn (UN Convention on the Rights of the Child).</a:t>
            </a:r>
          </a:p>
          <a:p>
            <a:pPr eaLnBrk="1" hangingPunct="1">
              <a:buFontTx/>
              <a:buNone/>
              <a:defRPr/>
            </a:pPr>
            <a:endParaRPr lang="en-US" sz="2400" dirty="0">
              <a:ea typeface="ＭＳ Ｐゴシック" pitchFamily="34" charset="-128"/>
              <a:cs typeface="+mn-cs"/>
            </a:endParaRPr>
          </a:p>
        </p:txBody>
      </p:sp>
      <p:pic>
        <p:nvPicPr>
          <p:cNvPr id="4101" name="Picture 7" descr="HR%20Suffr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75" y="3810000"/>
            <a:ext cx="17621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3" descr="protest-park-51-sign-e13509904491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850" y="3810000"/>
            <a:ext cx="3765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+mj-ea"/>
                <a:cs typeface="+mj-cs"/>
              </a:rPr>
              <a:t>Discussion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Can you think of any rights you have at home or at school?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rPr>
              <a:t>Have you ever had to fight for any rights or argue for any privileges?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3505200"/>
            <a:ext cx="2743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Rights and Freedoms in Canada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In Canada, citizens</a:t>
            </a:r>
            <a:r>
              <a:rPr lang="en-CA" altLang="en-US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’ </a:t>
            </a:r>
            <a:r>
              <a:rPr lang="en-US" altLang="ja-JP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rights and freedoms are protected by the </a:t>
            </a:r>
            <a:r>
              <a:rPr lang="en-US" altLang="ja-JP" sz="2400" b="1" i="1" dirty="0" smtClean="0">
                <a:solidFill>
                  <a:srgbClr val="FFC000"/>
                </a:solidFill>
                <a:latin typeface="Calibri" pitchFamily="34" charset="0"/>
                <a:sym typeface="Lucida Grande" charset="0"/>
              </a:rPr>
              <a:t>Canadian Charter of Rights and Freedoms</a:t>
            </a:r>
            <a:r>
              <a:rPr lang="en-US" altLang="ja-JP" sz="2400" i="1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, </a:t>
            </a:r>
            <a:r>
              <a:rPr lang="en-US" altLang="ja-JP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a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part of the </a:t>
            </a:r>
            <a:r>
              <a:rPr lang="en-US" altLang="en-US" sz="2400" b="1" i="1" dirty="0" smtClean="0">
                <a:solidFill>
                  <a:srgbClr val="FFC000"/>
                </a:solidFill>
                <a:latin typeface="Calibri" pitchFamily="34" charset="0"/>
                <a:sym typeface="Lucida Grande" charset="0"/>
              </a:rPr>
              <a:t>Constitution Act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  <a:sym typeface="Lucida Grande" charset="0"/>
              </a:rPr>
              <a:t>that was signed by Queen Elizabeth II in 1982.</a:t>
            </a:r>
          </a:p>
        </p:txBody>
      </p:sp>
      <p:sp>
        <p:nvSpPr>
          <p:cNvPr id="5125" name="Picture 5"/>
          <p:cNvSpPr>
            <a:spLocks noChangeAspect="1" noChangeArrowheads="1"/>
          </p:cNvSpPr>
          <p:nvPr/>
        </p:nvSpPr>
        <p:spPr bwMode="auto">
          <a:xfrm>
            <a:off x="2971800" y="3505200"/>
            <a:ext cx="3390900" cy="225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3048000"/>
            <a:ext cx="4084262" cy="27201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Seven Sections of the Charter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	</a:t>
            </a:r>
            <a:r>
              <a:rPr lang="en-US" sz="2400" i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Canadian Charter of Rights and Freedoms 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has seven sections that define our rights as Canadians:</a:t>
            </a:r>
            <a:r>
              <a:rPr lang="en-US" sz="28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en-US" sz="1400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Fundamental (or basic) freedoms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Democratic rights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obility rights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L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egal rights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Equality rights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fficial languages of Canada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M</a:t>
            </a:r>
            <a:r>
              <a:rPr lang="en-US" sz="2400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inority language education rights</a:t>
            </a:r>
            <a:endParaRPr lang="en-US" sz="2400" dirty="0" smtClean="0">
              <a:solidFill>
                <a:schemeClr val="accent3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149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2891" y="2819400"/>
            <a:ext cx="3182938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Fundamental Freedoms (Basic Rights)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worship your god or no god (freedom of religion)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form your own opinion (freedom of thought)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share your opinions (freedom of expression)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freedom of the media to report on all matters and events </a:t>
            </a:r>
          </a:p>
          <a:p>
            <a:pPr eaLnBrk="1" hangingPunct="1">
              <a:defRPr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 right to join or leave groups  (freedom of association)</a:t>
            </a:r>
          </a:p>
          <a:p>
            <a:pPr eaLnBrk="1" hangingPunct="1">
              <a:defRPr/>
            </a:pPr>
            <a:r>
              <a:rPr lang="en-CA" sz="2400" dirty="0" smtClean="0">
                <a:solidFill>
                  <a:schemeClr val="bg1"/>
                </a:solidFill>
                <a:latin typeface="Calibri" pitchFamily="34" charset="0"/>
                <a:ea typeface="ＭＳ Ｐゴシック" pitchFamily="34" charset="-128"/>
              </a:rPr>
              <a:t>The right to gather and protest (freedom of peaceful assembly)</a:t>
            </a:r>
          </a:p>
          <a:p>
            <a:pPr eaLnBrk="1" hangingPunct="1">
              <a:buNone/>
              <a:defRPr/>
            </a:pPr>
            <a:endParaRPr lang="en-US" sz="2400" dirty="0" smtClean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buFontTx/>
              <a:buNone/>
              <a:defRPr/>
            </a:pPr>
            <a:endParaRPr lang="en-US" sz="2400" dirty="0" smtClean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173" name="Picture 25" descr="newspap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2193925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21" descr="free-speech-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419600"/>
            <a:ext cx="2220710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4419600"/>
            <a:ext cx="1620000" cy="1457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 smtClean="0">
                <a:solidFill>
                  <a:srgbClr val="FFFFFF"/>
                </a:solidFill>
                <a:latin typeface="Calibri" pitchFamily="34" charset="0"/>
              </a:rPr>
              <a:t>Our Democratic Process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CA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There are too many people in Canada for everyone to have a say in every political decision, so we vote for representatives to make decisions and pass laws on our behalf. This is called a</a:t>
            </a:r>
            <a:r>
              <a:rPr lang="en-CA" sz="2400" b="1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CA" sz="24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representative democracy</a:t>
            </a:r>
            <a:r>
              <a:rPr lang="en-CA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  <a:endParaRPr lang="en-CA" sz="2400" dirty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CA" sz="24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Elections</a:t>
            </a:r>
            <a:r>
              <a:rPr lang="en-CA" sz="2400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CA" sz="24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are the processes by which those elected representatives are chosen.</a:t>
            </a:r>
          </a:p>
          <a:p>
            <a:pPr marL="0" indent="0" eaLnBrk="1" hangingPunct="1">
              <a:buFontTx/>
              <a:buNone/>
              <a:defRPr/>
            </a:pPr>
            <a:endParaRPr lang="en-US" sz="2400" dirty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077" name="Picture 7" descr="tumblr_ljp8puANce1qze0z6o1_12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886200"/>
            <a:ext cx="1879636" cy="282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Our Democratic Rights</a:t>
            </a:r>
          </a:p>
        </p:txBody>
      </p:sp>
      <p:sp>
        <p:nvSpPr>
          <p:cNvPr id="819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Every Canadian citizen, 18 years and older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, has the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right to vote 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 a Canadian election </a:t>
            </a:r>
            <a:r>
              <a:rPr lang="en-US" sz="2800" u="sng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and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to be a candidate 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in a Canadian election.</a:t>
            </a:r>
            <a:endParaRPr lang="en-US" sz="2800" dirty="0">
              <a:solidFill>
                <a:schemeClr val="accent3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Our democratic rights also include the requirement of the federal government to hold an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election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at least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every five years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.</a:t>
            </a:r>
          </a:p>
          <a:p>
            <a:pPr eaLnBrk="1" hangingPunct="1">
              <a:buFontTx/>
              <a:buNone/>
              <a:defRPr/>
            </a:pPr>
            <a:endParaRPr lang="en-US" sz="2800" dirty="0"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4191000"/>
            <a:ext cx="4340728" cy="24447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3"/>
                </a:solidFill>
                <a:latin typeface="Calibri" pitchFamily="34" charset="0"/>
                <a:ea typeface="ＭＳ Ｐゴシック" pitchFamily="34" charset="-128"/>
                <a:cs typeface="+mj-cs"/>
              </a:rPr>
              <a:t>The Right to Vote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The right to vote has been fought for by various groups throughout our history. 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Initially, only men who owned land or a house could vote.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After much protest by men and women who thought this was unfair,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women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received the right to vote federally in 1918.</a:t>
            </a:r>
          </a:p>
          <a:p>
            <a:pPr eaLnBrk="1" hangingPunct="1"/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The last limitations for various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ethnic                                                             groups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and </a:t>
            </a:r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religious groups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were not                                   removed until 1960.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/>
            <a:r>
              <a:rPr lang="en-US" altLang="en-US" sz="2400" b="1" dirty="0" smtClean="0">
                <a:solidFill>
                  <a:srgbClr val="FFC000"/>
                </a:solidFill>
                <a:latin typeface="Calibri" pitchFamily="34" charset="0"/>
              </a:rPr>
              <a:t>Universal suffrage </a:t>
            </a:r>
            <a:r>
              <a:rPr lang="en-US" altLang="en-US" sz="2400" dirty="0" smtClean="0">
                <a:solidFill>
                  <a:srgbClr val="FFFFFF"/>
                </a:solidFill>
                <a:latin typeface="Calibri" pitchFamily="34" charset="0"/>
              </a:rPr>
              <a:t>is the </a:t>
            </a:r>
            <a:r>
              <a:rPr lang="en-US" altLang="en-US" sz="2400" dirty="0" smtClean="0">
                <a:solidFill>
                  <a:schemeClr val="bg1"/>
                </a:solidFill>
                <a:latin typeface="Calibri" pitchFamily="34" charset="0"/>
              </a:rPr>
              <a:t>expansion of                                             the right to vote to all adult citizens.</a:t>
            </a:r>
          </a:p>
          <a:p>
            <a:pPr eaLnBrk="1" hangingPunct="1">
              <a:buNone/>
            </a:pPr>
            <a:endParaRPr lang="en-US" altLang="en-US" sz="240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9221" name="Picture 7" descr="chap3_img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581400"/>
            <a:ext cx="228600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561</Words>
  <Application>Microsoft Office PowerPoint</Application>
  <PresentationFormat>On-screen Show (4:3)</PresentationFormat>
  <Paragraphs>83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What is a right?</vt:lpstr>
      <vt:lpstr>Discussion</vt:lpstr>
      <vt:lpstr>Rights and Freedoms in Canada</vt:lpstr>
      <vt:lpstr>Seven Sections of the Charter</vt:lpstr>
      <vt:lpstr>Fundamental Freedoms (Basic Rights)</vt:lpstr>
      <vt:lpstr>Our Democratic Process</vt:lpstr>
      <vt:lpstr>Our Democratic Rights</vt:lpstr>
      <vt:lpstr>The Right to Vote</vt:lpstr>
      <vt:lpstr>What is a responsibility?</vt:lpstr>
      <vt:lpstr>Responsibilities in a Democracy</vt:lpstr>
      <vt:lpstr>Federal Voter Turnout</vt:lpstr>
      <vt:lpstr>Final Thoughts</vt:lpstr>
    </vt:vector>
  </TitlesOfParts>
  <Company>DESYSTEMS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 SYSTEMS</dc:creator>
  <cp:lastModifiedBy>CIVIX Canada</cp:lastModifiedBy>
  <cp:revision>87</cp:revision>
  <dcterms:created xsi:type="dcterms:W3CDTF">2013-04-10T19:19:19Z</dcterms:created>
  <dcterms:modified xsi:type="dcterms:W3CDTF">2015-09-02T16:41:38Z</dcterms:modified>
</cp:coreProperties>
</file>