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embeddedFontLst>
    <p:embeddedFont>
      <p:font typeface="Luckiest Guy" charset="0"/>
      <p:regular r:id="rId17"/>
    </p:embeddedFont>
    <p:embeddedFont>
      <p:font typeface="Chewy" charset="0"/>
      <p:regular r:id="rId18"/>
    </p:embeddedFont>
  </p:embeddedFontLst>
  <p:defaultTextStyle>
    <a:defPPr>
      <a:defRPr lang="en-US"/>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893"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Shape 3"/>
          <p:cNvSpPr>
            <a:spLocks noGrp="1" noRot="1"/>
          </p:cNvSpPr>
          <p:nvPr>
            <p:ph type="sldImg" idx="2"/>
          </p:nvPr>
        </p:nvSpPr>
        <p:spPr bwMode="auto">
          <a:xfrm>
            <a:off x="1143000" y="685800"/>
            <a:ext cx="4572000" cy="3429000"/>
          </a:xfrm>
          <a:custGeom>
            <a:avLst/>
            <a:gdLst>
              <a:gd name="T0" fmla="*/ 0 w 120000"/>
              <a:gd name="T1" fmla="*/ 0 h 120000"/>
              <a:gd name="T2" fmla="*/ 120000 w 120000"/>
              <a:gd name="T3" fmla="*/ 120000 h 120000"/>
            </a:gdLst>
            <a:ahLst/>
            <a:cxnLst>
              <a:cxn ang="0">
                <a:pos x="0" y="0"/>
              </a:cxn>
              <a:cxn ang="0">
                <a:pos x="120000" y="0"/>
              </a:cxn>
              <a:cxn ang="0">
                <a:pos x="120000" y="120000"/>
              </a:cxn>
              <a:cxn ang="0">
                <a:pos x="0" y="120000"/>
              </a:cxn>
            </a:cxnLst>
            <a:rect l="T0" t="T1" r="T2" b="T3"/>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pPr lvl="0"/>
            <a:endParaRPr noProof="0"/>
          </a:p>
        </p:txBody>
      </p:sp>
    </p:spTree>
  </p:cSld>
  <p:clrMap bg1="lt1" tx1="dk1" bg2="dk2" tx2="lt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742950" indent="-285750" algn="l" rtl="0" fontAlgn="base">
      <a:spcBef>
        <a:spcPct val="30000"/>
      </a:spcBef>
      <a:spcAft>
        <a:spcPct val="0"/>
      </a:spcAft>
      <a:defRPr sz="1200" kern="1200">
        <a:solidFill>
          <a:schemeClr val="tx1"/>
        </a:solidFill>
        <a:latin typeface="+mn-lt"/>
        <a:ea typeface="+mn-ea"/>
        <a:cs typeface="+mn-cs"/>
      </a:defRPr>
    </a:lvl2pPr>
    <a:lvl3pPr marL="1143000" indent="-228600" algn="l" rtl="0" fontAlgn="base">
      <a:spcBef>
        <a:spcPct val="30000"/>
      </a:spcBef>
      <a:spcAft>
        <a:spcPct val="0"/>
      </a:spcAft>
      <a:defRPr sz="1200" kern="1200">
        <a:solidFill>
          <a:schemeClr val="tx1"/>
        </a:solidFill>
        <a:latin typeface="+mn-lt"/>
        <a:ea typeface="+mn-ea"/>
        <a:cs typeface="+mn-cs"/>
      </a:defRPr>
    </a:lvl3pPr>
    <a:lvl4pPr marL="1600200" indent="-228600" algn="l" rtl="0" fontAlgn="base">
      <a:spcBef>
        <a:spcPct val="30000"/>
      </a:spcBef>
      <a:spcAft>
        <a:spcPct val="0"/>
      </a:spcAft>
      <a:defRPr sz="1200" kern="1200">
        <a:solidFill>
          <a:schemeClr val="tx1"/>
        </a:solidFill>
        <a:latin typeface="+mn-lt"/>
        <a:ea typeface="+mn-ea"/>
        <a:cs typeface="+mn-cs"/>
      </a:defRPr>
    </a:lvl4pPr>
    <a:lvl5pPr marL="2057400" indent="-2286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1" name="Shape 51"/>
          <p:cNvSpPr>
            <a:spLocks noGrp="1" noRot="1"/>
          </p:cNvSpPr>
          <p:nvPr>
            <p:ph type="sldImg" idx="2"/>
          </p:nvPr>
        </p:nvSpPr>
        <p:spPr>
          <a:noFill/>
          <a:ln>
            <a:headEnd/>
            <a:tailEnd/>
          </a:ln>
        </p:spPr>
      </p:sp>
      <p:sp>
        <p:nvSpPr>
          <p:cNvPr id="15362" name="Shape 52"/>
          <p:cNvSpPr txBox="1">
            <a:spLocks noGrp="1"/>
          </p:cNvSpPr>
          <p:nvPr>
            <p:ph type="body" idx="1"/>
          </p:nvPr>
        </p:nvSpPr>
        <p:spPr bwMode="auto">
          <a:noFill/>
        </p:spPr>
        <p:txBody>
          <a:bodyPr vert="horz" numCol="1" compatLnSpc="1">
            <a:prstTxWarp prst="textNoShape">
              <a:avLst/>
            </a:prstTxWarp>
          </a:bodyPr>
          <a:lstStyle/>
          <a:p>
            <a:pPr>
              <a:spcBef>
                <a:spcPct val="0"/>
              </a:spcBef>
              <a:buSzTx/>
              <a:buFontTx/>
              <a:buNone/>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3" name="Shape 150"/>
          <p:cNvSpPr>
            <a:spLocks noGrp="1" noRot="1"/>
          </p:cNvSpPr>
          <p:nvPr>
            <p:ph type="sldImg" idx="2"/>
          </p:nvPr>
        </p:nvSpPr>
        <p:spPr>
          <a:noFill/>
          <a:ln>
            <a:headEnd/>
            <a:tailEnd/>
          </a:ln>
        </p:spPr>
      </p:sp>
      <p:sp>
        <p:nvSpPr>
          <p:cNvPr id="33794" name="Shape 151"/>
          <p:cNvSpPr txBox="1">
            <a:spLocks noGrp="1"/>
          </p:cNvSpPr>
          <p:nvPr>
            <p:ph type="body" idx="1"/>
          </p:nvPr>
        </p:nvSpPr>
        <p:spPr bwMode="auto">
          <a:noFill/>
        </p:spPr>
        <p:txBody>
          <a:bodyPr vert="horz" numCol="1" compatLnSpc="1">
            <a:prstTxWarp prst="textNoShape">
              <a:avLst/>
            </a:prstTxWarp>
          </a:bodyPr>
          <a:lstStyle/>
          <a:p>
            <a:pPr>
              <a:spcBef>
                <a:spcPct val="0"/>
              </a:spcBef>
              <a:buSzTx/>
              <a:buFontTx/>
              <a:buNone/>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1" name="Shape 168"/>
          <p:cNvSpPr>
            <a:spLocks noGrp="1" noRot="1"/>
          </p:cNvSpPr>
          <p:nvPr>
            <p:ph type="sldImg" idx="2"/>
          </p:nvPr>
        </p:nvSpPr>
        <p:spPr>
          <a:noFill/>
          <a:ln>
            <a:headEnd/>
            <a:tailEnd/>
          </a:ln>
        </p:spPr>
      </p:sp>
      <p:sp>
        <p:nvSpPr>
          <p:cNvPr id="35842" name="Shape 169"/>
          <p:cNvSpPr txBox="1">
            <a:spLocks noGrp="1"/>
          </p:cNvSpPr>
          <p:nvPr>
            <p:ph type="body" idx="1"/>
          </p:nvPr>
        </p:nvSpPr>
        <p:spPr bwMode="auto">
          <a:noFill/>
        </p:spPr>
        <p:txBody>
          <a:bodyPr vert="horz" numCol="1" compatLnSpc="1">
            <a:prstTxWarp prst="textNoShape">
              <a:avLst/>
            </a:prstTxWarp>
          </a:bodyPr>
          <a:lstStyle/>
          <a:p>
            <a:pPr>
              <a:spcBef>
                <a:spcPct val="0"/>
              </a:spcBef>
              <a:buSzTx/>
              <a:buFontTx/>
              <a:buNone/>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89" name="Shape 176"/>
          <p:cNvSpPr>
            <a:spLocks noGrp="1" noRot="1"/>
          </p:cNvSpPr>
          <p:nvPr>
            <p:ph type="sldImg" idx="2"/>
          </p:nvPr>
        </p:nvSpPr>
        <p:spPr>
          <a:noFill/>
          <a:ln>
            <a:headEnd/>
            <a:tailEnd/>
          </a:ln>
        </p:spPr>
      </p:sp>
      <p:sp>
        <p:nvSpPr>
          <p:cNvPr id="37890" name="Shape 177"/>
          <p:cNvSpPr txBox="1">
            <a:spLocks noGrp="1"/>
          </p:cNvSpPr>
          <p:nvPr>
            <p:ph type="body" idx="1"/>
          </p:nvPr>
        </p:nvSpPr>
        <p:spPr bwMode="auto">
          <a:noFill/>
        </p:spPr>
        <p:txBody>
          <a:bodyPr vert="horz" numCol="1" compatLnSpc="1">
            <a:prstTxWarp prst="textNoShape">
              <a:avLst/>
            </a:prstTxWarp>
          </a:bodyPr>
          <a:lstStyle/>
          <a:p>
            <a:pPr>
              <a:spcBef>
                <a:spcPct val="0"/>
              </a:spcBef>
              <a:buSzTx/>
              <a:buFontTx/>
              <a:buNone/>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7" name="Shape 185"/>
          <p:cNvSpPr>
            <a:spLocks noGrp="1" noRot="1"/>
          </p:cNvSpPr>
          <p:nvPr>
            <p:ph type="sldImg" idx="2"/>
          </p:nvPr>
        </p:nvSpPr>
        <p:spPr>
          <a:noFill/>
          <a:ln>
            <a:headEnd/>
            <a:tailEnd/>
          </a:ln>
        </p:spPr>
      </p:sp>
      <p:sp>
        <p:nvSpPr>
          <p:cNvPr id="39938" name="Shape 186"/>
          <p:cNvSpPr txBox="1">
            <a:spLocks noGrp="1"/>
          </p:cNvSpPr>
          <p:nvPr>
            <p:ph type="body" idx="1"/>
          </p:nvPr>
        </p:nvSpPr>
        <p:spPr bwMode="auto">
          <a:noFill/>
        </p:spPr>
        <p:txBody>
          <a:bodyPr vert="horz" numCol="1" compatLnSpc="1">
            <a:prstTxWarp prst="textNoShape">
              <a:avLst/>
            </a:prstTxWarp>
          </a:bodyPr>
          <a:lstStyle/>
          <a:p>
            <a:pPr>
              <a:spcBef>
                <a:spcPct val="0"/>
              </a:spcBef>
              <a:buSzTx/>
              <a:buFontTx/>
              <a:buNone/>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985" name="Shape 196"/>
          <p:cNvSpPr>
            <a:spLocks noGrp="1" noRot="1"/>
          </p:cNvSpPr>
          <p:nvPr>
            <p:ph type="sldImg" idx="2"/>
          </p:nvPr>
        </p:nvSpPr>
        <p:spPr>
          <a:noFill/>
          <a:ln>
            <a:headEnd/>
            <a:tailEnd/>
          </a:ln>
        </p:spPr>
      </p:sp>
      <p:sp>
        <p:nvSpPr>
          <p:cNvPr id="41986" name="Shape 197"/>
          <p:cNvSpPr txBox="1">
            <a:spLocks noGrp="1"/>
          </p:cNvSpPr>
          <p:nvPr>
            <p:ph type="body" idx="1"/>
          </p:nvPr>
        </p:nvSpPr>
        <p:spPr bwMode="auto">
          <a:noFill/>
        </p:spPr>
        <p:txBody>
          <a:bodyPr vert="horz" numCol="1" compatLnSpc="1">
            <a:prstTxWarp prst="textNoShape">
              <a:avLst/>
            </a:prstTxWarp>
          </a:bodyPr>
          <a:lstStyle/>
          <a:p>
            <a:pPr>
              <a:spcBef>
                <a:spcPct val="0"/>
              </a:spcBef>
              <a:buSzTx/>
              <a:buFontTx/>
              <a:buNone/>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09" name="Shape 74"/>
          <p:cNvSpPr>
            <a:spLocks noGrp="1" noRot="1"/>
          </p:cNvSpPr>
          <p:nvPr>
            <p:ph type="sldImg" idx="2"/>
          </p:nvPr>
        </p:nvSpPr>
        <p:spPr>
          <a:noFill/>
          <a:ln>
            <a:headEnd/>
            <a:tailEnd/>
          </a:ln>
        </p:spPr>
      </p:sp>
      <p:sp>
        <p:nvSpPr>
          <p:cNvPr id="17410" name="Shape 75"/>
          <p:cNvSpPr txBox="1">
            <a:spLocks noGrp="1"/>
          </p:cNvSpPr>
          <p:nvPr>
            <p:ph type="body" idx="1"/>
          </p:nvPr>
        </p:nvSpPr>
        <p:spPr bwMode="auto">
          <a:noFill/>
        </p:spPr>
        <p:txBody>
          <a:bodyPr vert="horz" numCol="1" compatLnSpc="1">
            <a:prstTxWarp prst="textNoShape">
              <a:avLst/>
            </a:prstTxWarp>
          </a:bodyPr>
          <a:lstStyle/>
          <a:p>
            <a:pPr>
              <a:spcBef>
                <a:spcPct val="0"/>
              </a:spcBef>
              <a:buSzTx/>
              <a:buFontTx/>
              <a:buNone/>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7" name="Shape 83"/>
          <p:cNvSpPr>
            <a:spLocks noGrp="1" noRot="1"/>
          </p:cNvSpPr>
          <p:nvPr>
            <p:ph type="sldImg" idx="2"/>
          </p:nvPr>
        </p:nvSpPr>
        <p:spPr>
          <a:noFill/>
          <a:ln>
            <a:headEnd/>
            <a:tailEnd/>
          </a:ln>
        </p:spPr>
      </p:sp>
      <p:sp>
        <p:nvSpPr>
          <p:cNvPr id="19458" name="Shape 84"/>
          <p:cNvSpPr txBox="1">
            <a:spLocks noGrp="1"/>
          </p:cNvSpPr>
          <p:nvPr>
            <p:ph type="body" idx="1"/>
          </p:nvPr>
        </p:nvSpPr>
        <p:spPr bwMode="auto">
          <a:noFill/>
        </p:spPr>
        <p:txBody>
          <a:bodyPr vert="horz" numCol="1" compatLnSpc="1">
            <a:prstTxWarp prst="textNoShape">
              <a:avLst/>
            </a:prstTxWarp>
          </a:bodyPr>
          <a:lstStyle/>
          <a:p>
            <a:pPr>
              <a:spcBef>
                <a:spcPct val="0"/>
              </a:spcBef>
              <a:buSzTx/>
              <a:buFontTx/>
              <a:buNone/>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5" name="Shape 91"/>
          <p:cNvSpPr>
            <a:spLocks noGrp="1" noRot="1"/>
          </p:cNvSpPr>
          <p:nvPr>
            <p:ph type="sldImg" idx="2"/>
          </p:nvPr>
        </p:nvSpPr>
        <p:spPr>
          <a:noFill/>
          <a:ln>
            <a:headEnd/>
            <a:tailEnd/>
          </a:ln>
        </p:spPr>
      </p:sp>
      <p:sp>
        <p:nvSpPr>
          <p:cNvPr id="21506" name="Shape 92"/>
          <p:cNvSpPr txBox="1">
            <a:spLocks noGrp="1"/>
          </p:cNvSpPr>
          <p:nvPr>
            <p:ph type="body" idx="1"/>
          </p:nvPr>
        </p:nvSpPr>
        <p:spPr bwMode="auto">
          <a:noFill/>
        </p:spPr>
        <p:txBody>
          <a:bodyPr vert="horz" numCol="1" compatLnSpc="1">
            <a:prstTxWarp prst="textNoShape">
              <a:avLst/>
            </a:prstTxWarp>
          </a:bodyPr>
          <a:lstStyle/>
          <a:p>
            <a:pPr>
              <a:spcBef>
                <a:spcPct val="0"/>
              </a:spcBef>
              <a:buSzTx/>
              <a:buFontTx/>
              <a:buNone/>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3" name="Shape 100"/>
          <p:cNvSpPr>
            <a:spLocks noGrp="1" noRot="1"/>
          </p:cNvSpPr>
          <p:nvPr>
            <p:ph type="sldImg" idx="2"/>
          </p:nvPr>
        </p:nvSpPr>
        <p:spPr>
          <a:noFill/>
          <a:ln>
            <a:headEnd/>
            <a:tailEnd/>
          </a:ln>
        </p:spPr>
      </p:sp>
      <p:sp>
        <p:nvSpPr>
          <p:cNvPr id="23554" name="Shape 101"/>
          <p:cNvSpPr txBox="1">
            <a:spLocks noGrp="1"/>
          </p:cNvSpPr>
          <p:nvPr>
            <p:ph type="body" idx="1"/>
          </p:nvPr>
        </p:nvSpPr>
        <p:spPr bwMode="auto">
          <a:noFill/>
        </p:spPr>
        <p:txBody>
          <a:bodyPr vert="horz" numCol="1" compatLnSpc="1">
            <a:prstTxWarp prst="textNoShape">
              <a:avLst/>
            </a:prstTxWarp>
          </a:bodyPr>
          <a:lstStyle/>
          <a:p>
            <a:pPr>
              <a:spcBef>
                <a:spcPct val="0"/>
              </a:spcBef>
              <a:buSzTx/>
              <a:buFontTx/>
              <a:buNone/>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1" name="Shape 108"/>
          <p:cNvSpPr>
            <a:spLocks noGrp="1" noRot="1"/>
          </p:cNvSpPr>
          <p:nvPr>
            <p:ph type="sldImg" idx="2"/>
          </p:nvPr>
        </p:nvSpPr>
        <p:spPr>
          <a:noFill/>
          <a:ln>
            <a:headEnd/>
            <a:tailEnd/>
          </a:ln>
        </p:spPr>
      </p:sp>
      <p:sp>
        <p:nvSpPr>
          <p:cNvPr id="25602" name="Shape 109"/>
          <p:cNvSpPr txBox="1">
            <a:spLocks noGrp="1"/>
          </p:cNvSpPr>
          <p:nvPr>
            <p:ph type="body" idx="1"/>
          </p:nvPr>
        </p:nvSpPr>
        <p:spPr bwMode="auto">
          <a:noFill/>
        </p:spPr>
        <p:txBody>
          <a:bodyPr vert="horz" numCol="1" compatLnSpc="1">
            <a:prstTxWarp prst="textNoShape">
              <a:avLst/>
            </a:prstTxWarp>
          </a:bodyPr>
          <a:lstStyle/>
          <a:p>
            <a:pPr>
              <a:spcBef>
                <a:spcPct val="0"/>
              </a:spcBef>
              <a:buSzTx/>
              <a:buFontTx/>
              <a:buNone/>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49" name="Shape 118"/>
          <p:cNvSpPr>
            <a:spLocks noGrp="1" noRot="1"/>
          </p:cNvSpPr>
          <p:nvPr>
            <p:ph type="sldImg" idx="2"/>
          </p:nvPr>
        </p:nvSpPr>
        <p:spPr>
          <a:noFill/>
          <a:ln>
            <a:headEnd/>
            <a:tailEnd/>
          </a:ln>
        </p:spPr>
      </p:sp>
      <p:sp>
        <p:nvSpPr>
          <p:cNvPr id="27650" name="Shape 119"/>
          <p:cNvSpPr txBox="1">
            <a:spLocks noGrp="1"/>
          </p:cNvSpPr>
          <p:nvPr>
            <p:ph type="body" idx="1"/>
          </p:nvPr>
        </p:nvSpPr>
        <p:spPr bwMode="auto">
          <a:noFill/>
        </p:spPr>
        <p:txBody>
          <a:bodyPr vert="horz" numCol="1" compatLnSpc="1">
            <a:prstTxWarp prst="textNoShape">
              <a:avLst/>
            </a:prstTxWarp>
          </a:bodyPr>
          <a:lstStyle/>
          <a:p>
            <a:pPr>
              <a:spcBef>
                <a:spcPct val="0"/>
              </a:spcBef>
              <a:buSzTx/>
              <a:buFontTx/>
              <a:buNone/>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7" name="Shape 133"/>
          <p:cNvSpPr>
            <a:spLocks noGrp="1" noRot="1"/>
          </p:cNvSpPr>
          <p:nvPr>
            <p:ph type="sldImg" idx="2"/>
          </p:nvPr>
        </p:nvSpPr>
        <p:spPr>
          <a:noFill/>
          <a:ln>
            <a:headEnd/>
            <a:tailEnd/>
          </a:ln>
        </p:spPr>
      </p:sp>
      <p:sp>
        <p:nvSpPr>
          <p:cNvPr id="29698" name="Shape 134"/>
          <p:cNvSpPr txBox="1">
            <a:spLocks noGrp="1"/>
          </p:cNvSpPr>
          <p:nvPr>
            <p:ph type="body" idx="1"/>
          </p:nvPr>
        </p:nvSpPr>
        <p:spPr bwMode="auto">
          <a:noFill/>
        </p:spPr>
        <p:txBody>
          <a:bodyPr vert="horz" numCol="1" compatLnSpc="1">
            <a:prstTxWarp prst="textNoShape">
              <a:avLst/>
            </a:prstTxWarp>
          </a:bodyPr>
          <a:lstStyle/>
          <a:p>
            <a:pPr>
              <a:spcBef>
                <a:spcPct val="0"/>
              </a:spcBef>
              <a:buSzTx/>
              <a:buFontTx/>
              <a:buNone/>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5" name="Shape 141"/>
          <p:cNvSpPr>
            <a:spLocks noGrp="1" noRot="1"/>
          </p:cNvSpPr>
          <p:nvPr>
            <p:ph type="sldImg" idx="2"/>
          </p:nvPr>
        </p:nvSpPr>
        <p:spPr>
          <a:noFill/>
          <a:ln>
            <a:headEnd/>
            <a:tailEnd/>
          </a:ln>
        </p:spPr>
      </p:sp>
      <p:sp>
        <p:nvSpPr>
          <p:cNvPr id="31746" name="Shape 142"/>
          <p:cNvSpPr txBox="1">
            <a:spLocks noGrp="1"/>
          </p:cNvSpPr>
          <p:nvPr>
            <p:ph type="body" idx="1"/>
          </p:nvPr>
        </p:nvSpPr>
        <p:spPr bwMode="auto">
          <a:noFill/>
        </p:spPr>
        <p:txBody>
          <a:bodyPr vert="horz" numCol="1" compatLnSpc="1">
            <a:prstTxWarp prst="textNoShape">
              <a:avLst/>
            </a:prstTxWarp>
          </a:bodyPr>
          <a:lstStyle/>
          <a:p>
            <a:pPr>
              <a:spcBef>
                <a:spcPct val="0"/>
              </a:spcBef>
              <a:buSzTx/>
              <a:buFontTx/>
              <a:buNone/>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992766"/>
            <a:ext cx="8520600" cy="2736900"/>
          </a:xfrm>
          <a:prstGeom prst="rect">
            <a:avLst/>
          </a:prstGeom>
        </p:spPr>
        <p:txBody>
          <a:bodyPr anchor="b"/>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3778833"/>
            <a:ext cx="8520600" cy="1056900"/>
          </a:xfrm>
          <a:prstGeom prst="rect">
            <a:avLst/>
          </a:prstGeom>
        </p:spPr>
        <p:txBody>
          <a:bodyPr/>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4" name="Shape 12"/>
          <p:cNvSpPr txBox="1">
            <a:spLocks noGrp="1"/>
          </p:cNvSpPr>
          <p:nvPr>
            <p:ph type="sldNum" idx="10"/>
          </p:nvPr>
        </p:nvSpPr>
        <p:spPr/>
        <p:txBody>
          <a:bodyPr/>
          <a:lstStyle>
            <a:lvl1pPr algn="l">
              <a:defRPr sz="1400">
                <a:solidFill>
                  <a:srgbClr val="000000"/>
                </a:solidFill>
              </a:defRPr>
            </a:lvl1pPr>
          </a:lstStyle>
          <a:p>
            <a:fld id="{DD5A1C95-6C26-495E-9778-41E419BC6B9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474833"/>
            <a:ext cx="8520600" cy="2618100"/>
          </a:xfrm>
          <a:prstGeom prst="rect">
            <a:avLst/>
          </a:prstGeom>
        </p:spPr>
        <p:txBody>
          <a:bodyPr anchor="b"/>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4202966"/>
            <a:ext cx="8520600" cy="1734300"/>
          </a:xfrm>
          <a:prstGeom prst="rect">
            <a:avLst/>
          </a:prstGeom>
        </p:spPr>
        <p:txBody>
          <a:bodyPr/>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 name="Shape 47"/>
          <p:cNvSpPr txBox="1">
            <a:spLocks noGrp="1"/>
          </p:cNvSpPr>
          <p:nvPr>
            <p:ph type="sldNum" idx="10"/>
          </p:nvPr>
        </p:nvSpPr>
        <p:spPr/>
        <p:txBody>
          <a:bodyPr/>
          <a:lstStyle>
            <a:lvl1pPr algn="l">
              <a:defRPr sz="1400">
                <a:solidFill>
                  <a:srgbClr val="000000"/>
                </a:solidFill>
              </a:defRPr>
            </a:lvl1pPr>
          </a:lstStyle>
          <a:p>
            <a:fld id="{89C31E89-8CD8-4757-9364-AE13C051695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2" name="Shape 49"/>
          <p:cNvSpPr txBox="1">
            <a:spLocks noGrp="1"/>
          </p:cNvSpPr>
          <p:nvPr>
            <p:ph type="sldNum" idx="10"/>
          </p:nvPr>
        </p:nvSpPr>
        <p:spPr/>
        <p:txBody>
          <a:bodyPr/>
          <a:lstStyle>
            <a:lvl1pPr algn="l">
              <a:defRPr sz="1400">
                <a:solidFill>
                  <a:srgbClr val="000000"/>
                </a:solidFill>
              </a:defRPr>
            </a:lvl1pPr>
          </a:lstStyle>
          <a:p>
            <a:fld id="{541261E8-A24B-494E-B088-FE30650D73F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867800"/>
            <a:ext cx="8520600" cy="1122300"/>
          </a:xfrm>
          <a:prstGeom prst="rect">
            <a:avLst/>
          </a:prstGeom>
        </p:spPr>
        <p:txBody>
          <a:bodyPr anchor="ctr"/>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3" name="Shape 15"/>
          <p:cNvSpPr txBox="1">
            <a:spLocks noGrp="1"/>
          </p:cNvSpPr>
          <p:nvPr>
            <p:ph type="sldNum" idx="10"/>
          </p:nvPr>
        </p:nvSpPr>
        <p:spPr/>
        <p:txBody>
          <a:bodyPr/>
          <a:lstStyle>
            <a:lvl1pPr algn="l">
              <a:defRPr sz="1400">
                <a:solidFill>
                  <a:srgbClr val="000000"/>
                </a:solidFill>
              </a:defRPr>
            </a:lvl1pPr>
          </a:lstStyle>
          <a:p>
            <a:fld id="{823186C8-80EB-4EDD-AC9C-FCA0AF38376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6"/>
            <a:ext cx="8520600" cy="763500"/>
          </a:xfrm>
          <a:prstGeom prst="rect">
            <a:avLst/>
          </a:prstGeom>
        </p:spPr>
        <p:txBody>
          <a:bodyPr/>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 name="Shape 19"/>
          <p:cNvSpPr txBox="1">
            <a:spLocks noGrp="1"/>
          </p:cNvSpPr>
          <p:nvPr>
            <p:ph type="sldNum" idx="10"/>
          </p:nvPr>
        </p:nvSpPr>
        <p:spPr/>
        <p:txBody>
          <a:bodyPr/>
          <a:lstStyle>
            <a:lvl1pPr algn="l">
              <a:defRPr sz="1400">
                <a:solidFill>
                  <a:srgbClr val="000000"/>
                </a:solidFill>
              </a:defRPr>
            </a:lvl1pPr>
          </a:lstStyle>
          <a:p>
            <a:fld id="{D08C7DEF-0F01-49EC-8E60-F4610AE5088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593366"/>
            <a:ext cx="8520600" cy="763500"/>
          </a:xfrm>
          <a:prstGeom prst="rect">
            <a:avLst/>
          </a:prstGeom>
        </p:spPr>
        <p:txBody>
          <a:bodyPr/>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536633"/>
            <a:ext cx="3999900" cy="4555200"/>
          </a:xfrm>
          <a:prstGeom prst="rect">
            <a:avLst/>
          </a:prstGeom>
        </p:spPr>
        <p:txBody>
          <a:bodyPr/>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536633"/>
            <a:ext cx="3999900" cy="4555200"/>
          </a:xfrm>
          <a:prstGeom prst="rect">
            <a:avLst/>
          </a:prstGeom>
        </p:spPr>
        <p:txBody>
          <a:bodyPr/>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5" name="Shape 24"/>
          <p:cNvSpPr txBox="1">
            <a:spLocks noGrp="1"/>
          </p:cNvSpPr>
          <p:nvPr>
            <p:ph type="sldNum" idx="10"/>
          </p:nvPr>
        </p:nvSpPr>
        <p:spPr/>
        <p:txBody>
          <a:bodyPr/>
          <a:lstStyle>
            <a:lvl1pPr algn="l">
              <a:defRPr sz="1400">
                <a:solidFill>
                  <a:srgbClr val="000000"/>
                </a:solidFill>
              </a:defRPr>
            </a:lvl1pPr>
          </a:lstStyle>
          <a:p>
            <a:fld id="{8C64E50A-FABF-4DD1-B6FA-3ABE6B4D8DF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593366"/>
            <a:ext cx="8520600" cy="763500"/>
          </a:xfrm>
          <a:prstGeom prst="rect">
            <a:avLst/>
          </a:prstGeom>
        </p:spPr>
        <p:txBody>
          <a:bodyPr/>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 name="Shape 27"/>
          <p:cNvSpPr txBox="1">
            <a:spLocks noGrp="1"/>
          </p:cNvSpPr>
          <p:nvPr>
            <p:ph type="sldNum" idx="10"/>
          </p:nvPr>
        </p:nvSpPr>
        <p:spPr/>
        <p:txBody>
          <a:bodyPr/>
          <a:lstStyle>
            <a:lvl1pPr algn="l">
              <a:defRPr sz="1400">
                <a:solidFill>
                  <a:srgbClr val="000000"/>
                </a:solidFill>
              </a:defRPr>
            </a:lvl1pPr>
          </a:lstStyle>
          <a:p>
            <a:fld id="{DE658171-6941-46F1-8608-A34F2E06E42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740800"/>
            <a:ext cx="2808000" cy="1007700"/>
          </a:xfrm>
          <a:prstGeom prst="rect">
            <a:avLst/>
          </a:prstGeom>
        </p:spPr>
        <p:txBody>
          <a:bodyPr anchor="b"/>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852800"/>
            <a:ext cx="2808000" cy="4239300"/>
          </a:xfrm>
          <a:prstGeom prst="rect">
            <a:avLst/>
          </a:prstGeom>
        </p:spPr>
        <p:txBody>
          <a:bodyPr/>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 name="Shape 31"/>
          <p:cNvSpPr txBox="1">
            <a:spLocks noGrp="1"/>
          </p:cNvSpPr>
          <p:nvPr>
            <p:ph type="sldNum" idx="10"/>
          </p:nvPr>
        </p:nvSpPr>
        <p:spPr/>
        <p:txBody>
          <a:bodyPr/>
          <a:lstStyle>
            <a:lvl1pPr algn="l">
              <a:defRPr sz="1400">
                <a:solidFill>
                  <a:srgbClr val="000000"/>
                </a:solidFill>
              </a:defRPr>
            </a:lvl1pPr>
          </a:lstStyle>
          <a:p>
            <a:fld id="{4F8A6490-E747-4F88-AE99-25AFB17071A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600200"/>
            <a:ext cx="6367800" cy="5454300"/>
          </a:xfrm>
          <a:prstGeom prst="rect">
            <a:avLst/>
          </a:prstGeom>
        </p:spPr>
        <p:txBody>
          <a:bodyPr anchor="ctr"/>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 name="Shape 34"/>
          <p:cNvSpPr txBox="1">
            <a:spLocks noGrp="1"/>
          </p:cNvSpPr>
          <p:nvPr>
            <p:ph type="sldNum" idx="10"/>
          </p:nvPr>
        </p:nvSpPr>
        <p:spPr/>
        <p:txBody>
          <a:bodyPr/>
          <a:lstStyle>
            <a:lvl1pPr algn="l">
              <a:defRPr sz="1400">
                <a:solidFill>
                  <a:srgbClr val="000000"/>
                </a:solidFill>
              </a:defRPr>
            </a:lvl1pPr>
          </a:lstStyle>
          <a:p>
            <a:fld id="{AEAC5FF8-9B8B-4385-82C7-4070A168D9C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5" name="Shape 36"/>
          <p:cNvSpPr>
            <a:spLocks noChangeArrowheads="1"/>
          </p:cNvSpPr>
          <p:nvPr/>
        </p:nvSpPr>
        <p:spPr bwMode="auto">
          <a:xfrm>
            <a:off x="4572000" y="0"/>
            <a:ext cx="4572000" cy="6858000"/>
          </a:xfrm>
          <a:prstGeom prst="rect">
            <a:avLst/>
          </a:prstGeom>
          <a:solidFill>
            <a:schemeClr val="tx2"/>
          </a:solidFill>
          <a:ln w="9525">
            <a:noFill/>
            <a:miter lim="800000"/>
            <a:headEnd/>
            <a:tailEnd/>
          </a:ln>
        </p:spPr>
        <p:txBody>
          <a:bodyPr lIns="91425" tIns="91425" rIns="91425" bIns="91425" anchor="ctr"/>
          <a:lstStyle/>
          <a:p>
            <a:endParaRPr lang="en-US"/>
          </a:p>
        </p:txBody>
      </p:sp>
      <p:sp>
        <p:nvSpPr>
          <p:cNvPr id="37" name="Shape 37"/>
          <p:cNvSpPr txBox="1">
            <a:spLocks noGrp="1"/>
          </p:cNvSpPr>
          <p:nvPr>
            <p:ph type="title"/>
          </p:nvPr>
        </p:nvSpPr>
        <p:spPr>
          <a:xfrm>
            <a:off x="265500" y="1644233"/>
            <a:ext cx="4045200" cy="1976400"/>
          </a:xfrm>
          <a:prstGeom prst="rect">
            <a:avLst/>
          </a:prstGeom>
        </p:spPr>
        <p:txBody>
          <a:bodyPr anchor="b"/>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3737433"/>
            <a:ext cx="4045200" cy="1646700"/>
          </a:xfrm>
          <a:prstGeom prst="rect">
            <a:avLst/>
          </a:prstGeom>
        </p:spPr>
        <p:txBody>
          <a:bodyPr/>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965433"/>
            <a:ext cx="3837000" cy="4926900"/>
          </a:xfrm>
          <a:prstGeom prst="rect">
            <a:avLst/>
          </a:prstGeom>
        </p:spPr>
        <p:txBody>
          <a:bodyPr anchor="ctr"/>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6" name="Shape 40"/>
          <p:cNvSpPr txBox="1">
            <a:spLocks noGrp="1"/>
          </p:cNvSpPr>
          <p:nvPr>
            <p:ph type="sldNum" idx="10"/>
          </p:nvPr>
        </p:nvSpPr>
        <p:spPr/>
        <p:txBody>
          <a:bodyPr/>
          <a:lstStyle>
            <a:lvl1pPr algn="l">
              <a:defRPr sz="1400">
                <a:solidFill>
                  <a:srgbClr val="000000"/>
                </a:solidFill>
              </a:defRPr>
            </a:lvl1pPr>
          </a:lstStyle>
          <a:p>
            <a:fld id="{702F0F1B-74AA-4640-B4D5-2B0CB763B9D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5640766"/>
            <a:ext cx="5998800" cy="806700"/>
          </a:xfrm>
          <a:prstGeom prst="rect">
            <a:avLst/>
          </a:prstGeom>
        </p:spPr>
        <p:txBody>
          <a:bodyPr anchor="ctr"/>
          <a:lstStyle>
            <a:lvl1pPr lvl="0">
              <a:lnSpc>
                <a:spcPct val="100000"/>
              </a:lnSpc>
              <a:spcBef>
                <a:spcPts val="0"/>
              </a:spcBef>
              <a:spcAft>
                <a:spcPts val="0"/>
              </a:spcAft>
              <a:buNone/>
              <a:defRPr/>
            </a:lvl1pPr>
          </a:lstStyle>
          <a:p>
            <a:endParaRPr/>
          </a:p>
        </p:txBody>
      </p:sp>
      <p:sp>
        <p:nvSpPr>
          <p:cNvPr id="3" name="Shape 43"/>
          <p:cNvSpPr txBox="1">
            <a:spLocks noGrp="1"/>
          </p:cNvSpPr>
          <p:nvPr>
            <p:ph type="sldNum" idx="10"/>
          </p:nvPr>
        </p:nvSpPr>
        <p:spPr/>
        <p:txBody>
          <a:bodyPr/>
          <a:lstStyle>
            <a:lvl1pPr algn="l">
              <a:defRPr sz="1400">
                <a:solidFill>
                  <a:srgbClr val="000000"/>
                </a:solidFill>
              </a:defRPr>
            </a:lvl1pPr>
          </a:lstStyle>
          <a:p>
            <a:fld id="{BE8013D6-E7E1-4D0C-AF66-187B62B0F30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1"/>
        </a:solidFill>
        <a:effectLst/>
      </p:bgPr>
    </p:bg>
    <p:spTree>
      <p:nvGrpSpPr>
        <p:cNvPr id="1" name=""/>
        <p:cNvGrpSpPr/>
        <p:nvPr/>
      </p:nvGrpSpPr>
      <p:grpSpPr>
        <a:xfrm>
          <a:off x="0" y="0"/>
          <a:ext cx="0" cy="0"/>
          <a:chOff x="0" y="0"/>
          <a:chExt cx="0" cy="0"/>
        </a:xfrm>
      </p:grpSpPr>
      <p:sp>
        <p:nvSpPr>
          <p:cNvPr id="1026" name="Shape 6"/>
          <p:cNvSpPr txBox="1">
            <a:spLocks noGrp="1"/>
          </p:cNvSpPr>
          <p:nvPr>
            <p:ph type="title"/>
          </p:nvPr>
        </p:nvSpPr>
        <p:spPr bwMode="auto">
          <a:xfrm>
            <a:off x="311150" y="593725"/>
            <a:ext cx="8521700" cy="763588"/>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en-US" smtClean="0">
              <a:sym typeface="Arial" charset="0"/>
            </a:endParaRPr>
          </a:p>
        </p:txBody>
      </p:sp>
      <p:sp>
        <p:nvSpPr>
          <p:cNvPr id="1027" name="Shape 7"/>
          <p:cNvSpPr txBox="1">
            <a:spLocks noGrp="1"/>
          </p:cNvSpPr>
          <p:nvPr>
            <p:ph type="body" idx="1"/>
          </p:nvPr>
        </p:nvSpPr>
        <p:spPr bwMode="auto">
          <a:xfrm>
            <a:off x="311150" y="1536700"/>
            <a:ext cx="8521700" cy="4554538"/>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en-US" smtClean="0">
              <a:sym typeface="Arial" charset="0"/>
            </a:endParaRPr>
          </a:p>
        </p:txBody>
      </p:sp>
      <p:sp>
        <p:nvSpPr>
          <p:cNvPr id="1028" name="Shape 8"/>
          <p:cNvSpPr txBox="1">
            <a:spLocks noGrp="1"/>
          </p:cNvSpPr>
          <p:nvPr>
            <p:ph type="sldNum" idx="12"/>
          </p:nvPr>
        </p:nvSpPr>
        <p:spPr bwMode="auto">
          <a:xfrm>
            <a:off x="8472488" y="6218238"/>
            <a:ext cx="549275" cy="523875"/>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bodyPr>
          <a:lstStyle>
            <a:lvl1pPr algn="r">
              <a:defRPr sz="1000">
                <a:solidFill>
                  <a:srgbClr val="595959"/>
                </a:solidFill>
              </a:defRPr>
            </a:lvl1pPr>
          </a:lstStyle>
          <a:p>
            <a:fld id="{D7890604-FEEC-4201-A46B-A63115E0AF5A}" type="slidenum">
              <a:rPr lang="en-US"/>
              <a:pPr/>
              <a:t>‹#›</a:t>
            </a:fld>
            <a:endParaRPr lang="en-US"/>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charset="0"/>
          <a:cs typeface="Arial" charset="0"/>
          <a:sym typeface="Arial" charset="0"/>
        </a:defRPr>
      </a:lvl2pPr>
      <a:lvl3pPr algn="l" rtl="0" eaLnBrk="0" fontAlgn="base" hangingPunct="0">
        <a:spcBef>
          <a:spcPct val="0"/>
        </a:spcBef>
        <a:spcAft>
          <a:spcPct val="0"/>
        </a:spcAft>
        <a:defRPr sz="1400">
          <a:solidFill>
            <a:srgbClr val="000000"/>
          </a:solidFill>
          <a:latin typeface="Arial" charset="0"/>
          <a:cs typeface="Arial" charset="0"/>
          <a:sym typeface="Arial" charset="0"/>
        </a:defRPr>
      </a:lvl3pPr>
      <a:lvl4pPr algn="l" rtl="0" eaLnBrk="0" fontAlgn="base" hangingPunct="0">
        <a:spcBef>
          <a:spcPct val="0"/>
        </a:spcBef>
        <a:spcAft>
          <a:spcPct val="0"/>
        </a:spcAft>
        <a:defRPr sz="1400">
          <a:solidFill>
            <a:srgbClr val="000000"/>
          </a:solidFill>
          <a:latin typeface="Arial" charset="0"/>
          <a:cs typeface="Arial" charset="0"/>
          <a:sym typeface="Arial" charset="0"/>
        </a:defRPr>
      </a:lvl4pPr>
      <a:lvl5pPr algn="l" rtl="0" eaLnBrk="0" fontAlgn="base" hangingPunct="0">
        <a:spcBef>
          <a:spcPct val="0"/>
        </a:spcBef>
        <a:spcAft>
          <a:spcPct val="0"/>
        </a:spcAft>
        <a:defRPr sz="1400">
          <a:solidFill>
            <a:srgbClr val="000000"/>
          </a:solidFill>
          <a:latin typeface="Arial" charset="0"/>
          <a:cs typeface="Arial" charset="0"/>
          <a:sym typeface="Arial" charset="0"/>
        </a:defRPr>
      </a:lvl5pPr>
      <a:lvl6pPr marL="457200" algn="l" rtl="0" eaLnBrk="0" fontAlgn="base" hangingPunct="0">
        <a:spcBef>
          <a:spcPct val="0"/>
        </a:spcBef>
        <a:spcAft>
          <a:spcPct val="0"/>
        </a:spcAft>
        <a:defRPr sz="1400">
          <a:solidFill>
            <a:srgbClr val="000000"/>
          </a:solidFill>
          <a:latin typeface="Arial"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cs typeface="Arial" charset="0"/>
          <a:sym typeface="Arial" charset="0"/>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lvl="1" algn="l" rtl="0" eaLnBrk="0" fontAlgn="base" hangingPunct="0">
        <a:spcBef>
          <a:spcPct val="0"/>
        </a:spcBef>
        <a:spcAft>
          <a:spcPct val="0"/>
        </a:spcAft>
        <a:defRPr sz="1400">
          <a:solidFill>
            <a:srgbClr val="000000"/>
          </a:solidFill>
          <a:latin typeface="Arial"/>
          <a:ea typeface="Arial"/>
          <a:cs typeface="Arial"/>
          <a:sym typeface="Arial" charset="0"/>
        </a:defRPr>
      </a:lvl2pPr>
      <a:lvl3pPr lvl="2" algn="l" rtl="0" eaLnBrk="0" fontAlgn="base" hangingPunct="0">
        <a:spcBef>
          <a:spcPct val="0"/>
        </a:spcBef>
        <a:spcAft>
          <a:spcPct val="0"/>
        </a:spcAft>
        <a:defRPr sz="1400">
          <a:solidFill>
            <a:srgbClr val="000000"/>
          </a:solidFill>
          <a:latin typeface="Arial"/>
          <a:ea typeface="Arial"/>
          <a:cs typeface="Arial"/>
          <a:sym typeface="Arial" charset="0"/>
        </a:defRPr>
      </a:lvl3pPr>
      <a:lvl4pPr lvl="3" algn="l" rtl="0" eaLnBrk="0" fontAlgn="base" hangingPunct="0">
        <a:spcBef>
          <a:spcPct val="0"/>
        </a:spcBef>
        <a:spcAft>
          <a:spcPct val="0"/>
        </a:spcAft>
        <a:defRPr sz="1400">
          <a:solidFill>
            <a:srgbClr val="000000"/>
          </a:solidFill>
          <a:latin typeface="Arial"/>
          <a:ea typeface="Arial"/>
          <a:cs typeface="Arial"/>
          <a:sym typeface="Arial" charset="0"/>
        </a:defRPr>
      </a:lvl4pPr>
      <a:lvl5pPr lvl="4" algn="l" rtl="0" eaLnBrk="0" fontAlgn="base" hangingPunct="0">
        <a:spcBef>
          <a:spcPct val="0"/>
        </a:spcBef>
        <a:spcAft>
          <a:spcPct val="0"/>
        </a:spcAft>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3" Type="http://schemas.openxmlformats.org/officeDocument/2006/relationships/image" Target="../media/image1.jpeg"/><Relationship Id="rId7" Type="http://schemas.openxmlformats.org/officeDocument/2006/relationships/slide" Target="slide4.xml"/><Relationship Id="rId12" Type="http://schemas.openxmlformats.org/officeDocument/2006/relationships/slide" Target="slide10.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9.xml"/><Relationship Id="rId5" Type="http://schemas.openxmlformats.org/officeDocument/2006/relationships/slide" Target="slide3.xml"/><Relationship Id="rId15" Type="http://schemas.openxmlformats.org/officeDocument/2006/relationships/slide" Target="slide13.xml"/><Relationship Id="rId10" Type="http://schemas.openxmlformats.org/officeDocument/2006/relationships/slide" Target="slide8.xml"/><Relationship Id="rId4" Type="http://schemas.openxmlformats.org/officeDocument/2006/relationships/slide" Target="slide2.xml"/><Relationship Id="rId9" Type="http://schemas.openxmlformats.org/officeDocument/2006/relationships/slide" Target="slide7.xml"/><Relationship Id="rId14" Type="http://schemas.openxmlformats.org/officeDocument/2006/relationships/slide" Target="slide12.xml"/></Relationships>
</file>

<file path=ppt/slides/_rels/slide1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hyperlink" Target="http://mikmaqhistorymonth.c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slide" Target="slide1.xml"/></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slide" Target="slide1.xml"/></Relationships>
</file>

<file path=ppt/slides/_rels/slide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
        <p:cNvGrpSpPr/>
        <p:nvPr/>
      </p:nvGrpSpPr>
      <p:grpSpPr>
        <a:xfrm>
          <a:off x="0" y="0"/>
          <a:ext cx="0" cy="0"/>
          <a:chOff x="0" y="0"/>
          <a:chExt cx="0" cy="0"/>
        </a:xfrm>
      </p:grpSpPr>
      <p:pic>
        <p:nvPicPr>
          <p:cNvPr id="14338" name="Shape 54" descr="MHM-poster-2017-English.jpg"/>
          <p:cNvPicPr preferRelativeResize="0">
            <a:picLocks noChangeAspect="1" noChangeArrowheads="1"/>
          </p:cNvPicPr>
          <p:nvPr/>
        </p:nvPicPr>
        <p:blipFill>
          <a:blip r:embed="rId3"/>
          <a:srcRect/>
          <a:stretch>
            <a:fillRect/>
          </a:stretch>
        </p:blipFill>
        <p:spPr bwMode="auto">
          <a:xfrm>
            <a:off x="1146175" y="88900"/>
            <a:ext cx="6851650" cy="6657975"/>
          </a:xfrm>
          <a:prstGeom prst="rect">
            <a:avLst/>
          </a:prstGeom>
          <a:noFill/>
          <a:ln w="76200">
            <a:solidFill>
              <a:srgbClr val="000000"/>
            </a:solidFill>
            <a:round/>
            <a:headEnd/>
            <a:tailEnd/>
          </a:ln>
        </p:spPr>
      </p:pic>
      <p:sp>
        <p:nvSpPr>
          <p:cNvPr id="14339" name="Shape 55">
            <a:hlinkClick r:id="rId4" action="ppaction://hlinksldjump"/>
          </p:cNvPr>
          <p:cNvSpPr>
            <a:spLocks noChangeArrowheads="1"/>
          </p:cNvSpPr>
          <p:nvPr/>
        </p:nvSpPr>
        <p:spPr bwMode="auto">
          <a:xfrm>
            <a:off x="2484438" y="188913"/>
            <a:ext cx="3948112" cy="1073150"/>
          </a:xfrm>
          <a:prstGeom prst="rect">
            <a:avLst/>
          </a:prstGeom>
          <a:noFill/>
          <a:ln w="9525">
            <a:noFill/>
            <a:miter lim="800000"/>
            <a:headEnd/>
            <a:tailEnd/>
          </a:ln>
        </p:spPr>
        <p:txBody>
          <a:bodyPr lIns="91425" tIns="91425" rIns="91425" bIns="91425" anchor="ctr"/>
          <a:lstStyle/>
          <a:p>
            <a:endParaRPr lang="en-CA"/>
          </a:p>
        </p:txBody>
      </p:sp>
      <p:sp>
        <p:nvSpPr>
          <p:cNvPr id="14340" name="Shape 56">
            <a:hlinkClick r:id="rId5" action="ppaction://hlinksldjump"/>
          </p:cNvPr>
          <p:cNvSpPr>
            <a:spLocks noChangeArrowheads="1"/>
          </p:cNvSpPr>
          <p:nvPr/>
        </p:nvSpPr>
        <p:spPr bwMode="auto">
          <a:xfrm>
            <a:off x="2916238" y="1268413"/>
            <a:ext cx="3392487" cy="782637"/>
          </a:xfrm>
          <a:prstGeom prst="rect">
            <a:avLst/>
          </a:prstGeom>
          <a:noFill/>
          <a:ln w="9525">
            <a:noFill/>
            <a:miter lim="800000"/>
            <a:headEnd/>
            <a:tailEnd/>
          </a:ln>
        </p:spPr>
        <p:txBody>
          <a:bodyPr lIns="91425" tIns="91425" rIns="91425" bIns="91425" anchor="ctr"/>
          <a:lstStyle/>
          <a:p>
            <a:endParaRPr lang="en-CA"/>
          </a:p>
        </p:txBody>
      </p:sp>
      <p:sp>
        <p:nvSpPr>
          <p:cNvPr id="14341" name="Shape 57">
            <a:hlinkClick r:id="rId6" action="ppaction://hlinksldjump"/>
          </p:cNvPr>
          <p:cNvSpPr>
            <a:spLocks noChangeArrowheads="1"/>
          </p:cNvSpPr>
          <p:nvPr/>
        </p:nvSpPr>
        <p:spPr bwMode="auto">
          <a:xfrm>
            <a:off x="6588125" y="1989138"/>
            <a:ext cx="958850" cy="1336675"/>
          </a:xfrm>
          <a:prstGeom prst="rect">
            <a:avLst/>
          </a:prstGeom>
          <a:noFill/>
          <a:ln w="9525">
            <a:noFill/>
            <a:miter lim="800000"/>
            <a:headEnd/>
            <a:tailEnd/>
          </a:ln>
        </p:spPr>
        <p:txBody>
          <a:bodyPr lIns="91425" tIns="91425" rIns="91425" bIns="91425" anchor="ctr"/>
          <a:lstStyle/>
          <a:p>
            <a:endParaRPr lang="en-CA"/>
          </a:p>
        </p:txBody>
      </p:sp>
      <p:sp>
        <p:nvSpPr>
          <p:cNvPr id="14342" name="Shape 58">
            <a:hlinkClick r:id="" action="ppaction://noaction"/>
          </p:cNvPr>
          <p:cNvSpPr>
            <a:spLocks noChangeArrowheads="1"/>
          </p:cNvSpPr>
          <p:nvPr/>
        </p:nvSpPr>
        <p:spPr bwMode="auto">
          <a:xfrm>
            <a:off x="6305550" y="2446338"/>
            <a:ext cx="1363663" cy="506412"/>
          </a:xfrm>
          <a:prstGeom prst="rect">
            <a:avLst/>
          </a:prstGeom>
          <a:noFill/>
          <a:ln w="9525">
            <a:noFill/>
            <a:miter lim="800000"/>
            <a:headEnd/>
            <a:tailEnd/>
          </a:ln>
        </p:spPr>
        <p:txBody>
          <a:bodyPr lIns="91425" tIns="91425" rIns="91425" bIns="91425" anchor="ctr"/>
          <a:lstStyle/>
          <a:p>
            <a:endParaRPr lang="en-CA"/>
          </a:p>
        </p:txBody>
      </p:sp>
      <p:sp>
        <p:nvSpPr>
          <p:cNvPr id="14343" name="Shape 59">
            <a:hlinkClick r:id="rId7" action="ppaction://hlinksldjump"/>
          </p:cNvPr>
          <p:cNvSpPr>
            <a:spLocks noChangeArrowheads="1"/>
          </p:cNvSpPr>
          <p:nvPr/>
        </p:nvSpPr>
        <p:spPr bwMode="auto">
          <a:xfrm>
            <a:off x="6300788" y="260350"/>
            <a:ext cx="1463675" cy="1538288"/>
          </a:xfrm>
          <a:prstGeom prst="rect">
            <a:avLst/>
          </a:prstGeom>
          <a:noFill/>
          <a:ln w="9525">
            <a:noFill/>
            <a:miter lim="800000"/>
            <a:headEnd/>
            <a:tailEnd/>
          </a:ln>
        </p:spPr>
        <p:txBody>
          <a:bodyPr lIns="91425" tIns="91425" rIns="91425" bIns="91425" anchor="ctr"/>
          <a:lstStyle/>
          <a:p>
            <a:endParaRPr lang="en-CA"/>
          </a:p>
        </p:txBody>
      </p:sp>
      <p:sp>
        <p:nvSpPr>
          <p:cNvPr id="14344" name="Shape 60">
            <a:hlinkClick r:id="rId8" action="ppaction://hlinksldjump"/>
          </p:cNvPr>
          <p:cNvSpPr>
            <a:spLocks noChangeArrowheads="1"/>
          </p:cNvSpPr>
          <p:nvPr/>
        </p:nvSpPr>
        <p:spPr bwMode="auto">
          <a:xfrm>
            <a:off x="3924300" y="2205038"/>
            <a:ext cx="1462088" cy="2397125"/>
          </a:xfrm>
          <a:prstGeom prst="rect">
            <a:avLst/>
          </a:prstGeom>
          <a:noFill/>
          <a:ln w="9525">
            <a:noFill/>
            <a:miter lim="800000"/>
            <a:headEnd/>
            <a:tailEnd/>
          </a:ln>
        </p:spPr>
        <p:txBody>
          <a:bodyPr lIns="91425" tIns="91425" rIns="91425" bIns="91425" anchor="ctr"/>
          <a:lstStyle/>
          <a:p>
            <a:endParaRPr lang="en-CA"/>
          </a:p>
        </p:txBody>
      </p:sp>
      <p:sp>
        <p:nvSpPr>
          <p:cNvPr id="14345" name="Shape 61">
            <a:hlinkClick r:id="rId8" action="ppaction://hlinksldjump"/>
          </p:cNvPr>
          <p:cNvSpPr>
            <a:spLocks noChangeArrowheads="1"/>
          </p:cNvSpPr>
          <p:nvPr/>
        </p:nvSpPr>
        <p:spPr bwMode="auto">
          <a:xfrm>
            <a:off x="4500563" y="2997200"/>
            <a:ext cx="1739900" cy="557213"/>
          </a:xfrm>
          <a:prstGeom prst="rect">
            <a:avLst/>
          </a:prstGeom>
          <a:noFill/>
          <a:ln w="9525">
            <a:noFill/>
            <a:miter lim="800000"/>
            <a:headEnd/>
            <a:tailEnd/>
          </a:ln>
        </p:spPr>
        <p:txBody>
          <a:bodyPr lIns="91425" tIns="91425" rIns="91425" bIns="91425" anchor="ctr"/>
          <a:lstStyle/>
          <a:p>
            <a:endParaRPr lang="en-CA"/>
          </a:p>
        </p:txBody>
      </p:sp>
      <p:sp>
        <p:nvSpPr>
          <p:cNvPr id="14346" name="Shape 62">
            <a:hlinkClick r:id="rId9" action="ppaction://hlinksldjump"/>
          </p:cNvPr>
          <p:cNvSpPr>
            <a:spLocks noChangeArrowheads="1"/>
          </p:cNvSpPr>
          <p:nvPr/>
        </p:nvSpPr>
        <p:spPr bwMode="auto">
          <a:xfrm>
            <a:off x="1258888" y="2852738"/>
            <a:ext cx="998537" cy="1731962"/>
          </a:xfrm>
          <a:prstGeom prst="rect">
            <a:avLst/>
          </a:prstGeom>
          <a:noFill/>
          <a:ln w="9525">
            <a:noFill/>
            <a:miter lim="800000"/>
            <a:headEnd/>
            <a:tailEnd/>
          </a:ln>
        </p:spPr>
        <p:txBody>
          <a:bodyPr lIns="91425" tIns="91425" rIns="91425" bIns="91425" anchor="ctr"/>
          <a:lstStyle/>
          <a:p>
            <a:endParaRPr lang="en-CA"/>
          </a:p>
        </p:txBody>
      </p:sp>
      <p:sp>
        <p:nvSpPr>
          <p:cNvPr id="14347" name="Shape 63">
            <a:hlinkClick r:id="rId10" action="ppaction://hlinksldjump"/>
          </p:cNvPr>
          <p:cNvSpPr>
            <a:spLocks noChangeArrowheads="1"/>
          </p:cNvSpPr>
          <p:nvPr/>
        </p:nvSpPr>
        <p:spPr bwMode="auto">
          <a:xfrm>
            <a:off x="2771775" y="2636838"/>
            <a:ext cx="1184275" cy="1647825"/>
          </a:xfrm>
          <a:prstGeom prst="rect">
            <a:avLst/>
          </a:prstGeom>
          <a:noFill/>
          <a:ln w="9525">
            <a:noFill/>
            <a:miter lim="800000"/>
            <a:headEnd/>
            <a:tailEnd/>
          </a:ln>
        </p:spPr>
        <p:txBody>
          <a:bodyPr lIns="91425" tIns="91425" rIns="91425" bIns="91425" anchor="ctr"/>
          <a:lstStyle/>
          <a:p>
            <a:endParaRPr lang="en-CA"/>
          </a:p>
        </p:txBody>
      </p:sp>
      <p:sp>
        <p:nvSpPr>
          <p:cNvPr id="14348" name="Shape 64">
            <a:hlinkClick r:id="rId11" action="ppaction://hlinksldjump"/>
          </p:cNvPr>
          <p:cNvSpPr>
            <a:spLocks noChangeArrowheads="1"/>
          </p:cNvSpPr>
          <p:nvPr/>
        </p:nvSpPr>
        <p:spPr bwMode="auto">
          <a:xfrm>
            <a:off x="1258888" y="4652963"/>
            <a:ext cx="1047750" cy="1208087"/>
          </a:xfrm>
          <a:prstGeom prst="rect">
            <a:avLst/>
          </a:prstGeom>
          <a:noFill/>
          <a:ln w="9525">
            <a:noFill/>
            <a:miter lim="800000"/>
            <a:headEnd/>
            <a:tailEnd/>
          </a:ln>
        </p:spPr>
        <p:txBody>
          <a:bodyPr lIns="91425" tIns="91425" rIns="91425" bIns="91425" anchor="ctr"/>
          <a:lstStyle/>
          <a:p>
            <a:endParaRPr lang="en-CA"/>
          </a:p>
        </p:txBody>
      </p:sp>
      <p:sp>
        <p:nvSpPr>
          <p:cNvPr id="14349" name="Shape 65">
            <a:hlinkClick r:id="rId11" action="ppaction://hlinksldjump"/>
          </p:cNvPr>
          <p:cNvSpPr>
            <a:spLocks noChangeArrowheads="1"/>
          </p:cNvSpPr>
          <p:nvPr/>
        </p:nvSpPr>
        <p:spPr bwMode="auto">
          <a:xfrm>
            <a:off x="2268538" y="4652963"/>
            <a:ext cx="1047750" cy="430212"/>
          </a:xfrm>
          <a:prstGeom prst="rect">
            <a:avLst/>
          </a:prstGeom>
          <a:noFill/>
          <a:ln w="9525">
            <a:noFill/>
            <a:miter lim="800000"/>
            <a:headEnd/>
            <a:tailEnd/>
          </a:ln>
        </p:spPr>
        <p:txBody>
          <a:bodyPr lIns="91425" tIns="91425" rIns="91425" bIns="91425" anchor="ctr"/>
          <a:lstStyle/>
          <a:p>
            <a:endParaRPr lang="en-CA"/>
          </a:p>
        </p:txBody>
      </p:sp>
      <p:sp>
        <p:nvSpPr>
          <p:cNvPr id="14350" name="Shape 66">
            <a:hlinkClick r:id="rId12" action="ppaction://hlinksldjump"/>
          </p:cNvPr>
          <p:cNvSpPr>
            <a:spLocks noChangeArrowheads="1"/>
          </p:cNvSpPr>
          <p:nvPr/>
        </p:nvSpPr>
        <p:spPr bwMode="auto">
          <a:xfrm>
            <a:off x="3924300" y="4941888"/>
            <a:ext cx="1585913" cy="993775"/>
          </a:xfrm>
          <a:prstGeom prst="rect">
            <a:avLst/>
          </a:prstGeom>
          <a:noFill/>
          <a:ln w="9525">
            <a:noFill/>
            <a:miter lim="800000"/>
            <a:headEnd/>
            <a:tailEnd/>
          </a:ln>
        </p:spPr>
        <p:txBody>
          <a:bodyPr lIns="91425" tIns="91425" rIns="91425" bIns="91425" anchor="ctr"/>
          <a:lstStyle/>
          <a:p>
            <a:endParaRPr lang="en-CA"/>
          </a:p>
        </p:txBody>
      </p:sp>
      <p:sp>
        <p:nvSpPr>
          <p:cNvPr id="14351" name="Shape 67">
            <a:hlinkClick r:id="rId12" action="ppaction://hlinksldjump"/>
          </p:cNvPr>
          <p:cNvSpPr>
            <a:spLocks noChangeArrowheads="1"/>
          </p:cNvSpPr>
          <p:nvPr/>
        </p:nvSpPr>
        <p:spPr bwMode="auto">
          <a:xfrm>
            <a:off x="2700338" y="5300663"/>
            <a:ext cx="1182687" cy="379412"/>
          </a:xfrm>
          <a:prstGeom prst="rect">
            <a:avLst/>
          </a:prstGeom>
          <a:noFill/>
          <a:ln w="9525">
            <a:noFill/>
            <a:miter lim="800000"/>
            <a:headEnd/>
            <a:tailEnd/>
          </a:ln>
        </p:spPr>
        <p:txBody>
          <a:bodyPr lIns="91425" tIns="91425" rIns="91425" bIns="91425" anchor="ctr"/>
          <a:lstStyle/>
          <a:p>
            <a:endParaRPr lang="en-CA"/>
          </a:p>
        </p:txBody>
      </p:sp>
      <p:sp>
        <p:nvSpPr>
          <p:cNvPr id="14352" name="Shape 68">
            <a:hlinkClick r:id="rId13" action="ppaction://hlinksldjump"/>
          </p:cNvPr>
          <p:cNvSpPr>
            <a:spLocks noChangeArrowheads="1"/>
          </p:cNvSpPr>
          <p:nvPr/>
        </p:nvSpPr>
        <p:spPr bwMode="auto">
          <a:xfrm>
            <a:off x="1547813" y="5876925"/>
            <a:ext cx="2528887" cy="492125"/>
          </a:xfrm>
          <a:prstGeom prst="rect">
            <a:avLst/>
          </a:prstGeom>
          <a:noFill/>
          <a:ln w="9525">
            <a:noFill/>
            <a:miter lim="800000"/>
            <a:headEnd/>
            <a:tailEnd/>
          </a:ln>
        </p:spPr>
        <p:txBody>
          <a:bodyPr lIns="91425" tIns="91425" rIns="91425" bIns="91425" anchor="ctr"/>
          <a:lstStyle/>
          <a:p>
            <a:endParaRPr lang="en-CA"/>
          </a:p>
        </p:txBody>
      </p:sp>
      <p:sp>
        <p:nvSpPr>
          <p:cNvPr id="14353" name="Shape 69">
            <a:hlinkClick r:id="rId13" action="ppaction://hlinksldjump"/>
          </p:cNvPr>
          <p:cNvSpPr>
            <a:spLocks noChangeArrowheads="1"/>
          </p:cNvSpPr>
          <p:nvPr/>
        </p:nvSpPr>
        <p:spPr bwMode="auto">
          <a:xfrm>
            <a:off x="4284663" y="6092825"/>
            <a:ext cx="2055812" cy="381000"/>
          </a:xfrm>
          <a:prstGeom prst="rect">
            <a:avLst/>
          </a:prstGeom>
          <a:noFill/>
          <a:ln w="9525">
            <a:noFill/>
            <a:miter lim="800000"/>
            <a:headEnd/>
            <a:tailEnd/>
          </a:ln>
        </p:spPr>
        <p:txBody>
          <a:bodyPr lIns="91425" tIns="91425" rIns="91425" bIns="91425" anchor="ctr"/>
          <a:lstStyle/>
          <a:p>
            <a:endParaRPr lang="en-CA"/>
          </a:p>
        </p:txBody>
      </p:sp>
      <p:sp>
        <p:nvSpPr>
          <p:cNvPr id="14354" name="Shape 70">
            <a:hlinkClick r:id="rId14" action="ppaction://hlinksldjump"/>
          </p:cNvPr>
          <p:cNvSpPr>
            <a:spLocks noChangeArrowheads="1"/>
          </p:cNvSpPr>
          <p:nvPr/>
        </p:nvSpPr>
        <p:spPr bwMode="auto">
          <a:xfrm>
            <a:off x="5580063" y="5300663"/>
            <a:ext cx="2457450" cy="587375"/>
          </a:xfrm>
          <a:prstGeom prst="rect">
            <a:avLst/>
          </a:prstGeom>
          <a:noFill/>
          <a:ln w="9525">
            <a:noFill/>
            <a:miter lim="800000"/>
            <a:headEnd/>
            <a:tailEnd/>
          </a:ln>
        </p:spPr>
        <p:txBody>
          <a:bodyPr lIns="91425" tIns="91425" rIns="91425" bIns="91425" anchor="ctr"/>
          <a:lstStyle/>
          <a:p>
            <a:endParaRPr lang="en-CA"/>
          </a:p>
        </p:txBody>
      </p:sp>
      <p:sp>
        <p:nvSpPr>
          <p:cNvPr id="14355" name="Shape 71">
            <a:hlinkClick r:id="rId14" action="ppaction://hlinksldjump"/>
          </p:cNvPr>
          <p:cNvSpPr>
            <a:spLocks noChangeArrowheads="1"/>
          </p:cNvSpPr>
          <p:nvPr/>
        </p:nvSpPr>
        <p:spPr bwMode="auto">
          <a:xfrm>
            <a:off x="6588125" y="5661025"/>
            <a:ext cx="1463675" cy="587375"/>
          </a:xfrm>
          <a:prstGeom prst="rect">
            <a:avLst/>
          </a:prstGeom>
          <a:noFill/>
          <a:ln w="9525">
            <a:noFill/>
            <a:miter lim="800000"/>
            <a:headEnd/>
            <a:tailEnd/>
          </a:ln>
        </p:spPr>
        <p:txBody>
          <a:bodyPr lIns="91425" tIns="91425" rIns="91425" bIns="91425" anchor="ctr"/>
          <a:lstStyle/>
          <a:p>
            <a:endParaRPr lang="en-CA"/>
          </a:p>
        </p:txBody>
      </p:sp>
      <p:sp>
        <p:nvSpPr>
          <p:cNvPr id="14356" name="Shape 72">
            <a:hlinkClick r:id="rId15" action="ppaction://hlinksldjump"/>
          </p:cNvPr>
          <p:cNvSpPr>
            <a:spLocks noChangeArrowheads="1"/>
          </p:cNvSpPr>
          <p:nvPr/>
        </p:nvSpPr>
        <p:spPr bwMode="auto">
          <a:xfrm>
            <a:off x="6011863" y="3644900"/>
            <a:ext cx="1701800" cy="993775"/>
          </a:xfrm>
          <a:prstGeom prst="rect">
            <a:avLst/>
          </a:prstGeom>
          <a:noFill/>
          <a:ln w="9525">
            <a:noFill/>
            <a:miter lim="800000"/>
            <a:headEnd/>
            <a:tailEnd/>
          </a:ln>
        </p:spPr>
        <p:txBody>
          <a:bodyPr lIns="91425" tIns="91425" rIns="91425" bIns="91425" anchor="ctr"/>
          <a:lstStyle/>
          <a:p>
            <a:endParaRPr lang="en-CA"/>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
        <p:cNvGrpSpPr/>
        <p:nvPr/>
      </p:nvGrpSpPr>
      <p:grpSpPr>
        <a:xfrm>
          <a:off x="0" y="0"/>
          <a:ext cx="0" cy="0"/>
          <a:chOff x="0" y="0"/>
          <a:chExt cx="0" cy="0"/>
        </a:xfrm>
      </p:grpSpPr>
      <p:sp>
        <p:nvSpPr>
          <p:cNvPr id="32770" name="Shape 153"/>
          <p:cNvSpPr txBox="1">
            <a:spLocks noGrp="1"/>
          </p:cNvSpPr>
          <p:nvPr>
            <p:ph type="title"/>
          </p:nvPr>
        </p:nvSpPr>
        <p:spPr>
          <a:xfrm>
            <a:off x="114300" y="239713"/>
            <a:ext cx="8940800" cy="882650"/>
          </a:xfrm>
        </p:spPr>
        <p:txBody>
          <a:bodyPr/>
          <a:lstStyle/>
          <a:p>
            <a:pPr algn="ctr" eaLnBrk="1" hangingPunct="1">
              <a:lnSpc>
                <a:spcPct val="115000"/>
              </a:lnSpc>
              <a:spcBef>
                <a:spcPct val="0"/>
              </a:spcBef>
              <a:buClr>
                <a:srgbClr val="000000"/>
              </a:buClr>
            </a:pPr>
            <a:r>
              <a:rPr lang="en-US" sz="5500" smtClean="0">
                <a:latin typeface="Luckiest Guy" charset="0"/>
                <a:cs typeface="Arial" charset="0"/>
                <a:sym typeface="Luckiest Guy" charset="0"/>
              </a:rPr>
              <a:t>Snowshoes</a:t>
            </a:r>
          </a:p>
        </p:txBody>
      </p:sp>
      <p:sp>
        <p:nvSpPr>
          <p:cNvPr id="32771" name="Shape 154"/>
          <p:cNvSpPr txBox="1">
            <a:spLocks noChangeArrowheads="1"/>
          </p:cNvSpPr>
          <p:nvPr/>
        </p:nvSpPr>
        <p:spPr bwMode="auto">
          <a:xfrm>
            <a:off x="7202488" y="5738813"/>
            <a:ext cx="1852612" cy="1046162"/>
          </a:xfrm>
          <a:prstGeom prst="rect">
            <a:avLst/>
          </a:prstGeom>
          <a:noFill/>
          <a:ln w="9525">
            <a:noFill/>
            <a:miter lim="800000"/>
            <a:headEnd/>
            <a:tailEnd/>
          </a:ln>
        </p:spPr>
        <p:txBody>
          <a:bodyPr lIns="91425" tIns="91425" rIns="91425" bIns="91425"/>
          <a:lstStyle/>
          <a:p>
            <a:pPr algn="ctr"/>
            <a:r>
              <a:rPr lang="en-US" sz="3000" u="sng">
                <a:solidFill>
                  <a:schemeClr val="hlink"/>
                </a:solidFill>
                <a:latin typeface="Chewy" charset="0"/>
                <a:sym typeface="Chewy" charset="0"/>
                <a:hlinkClick r:id="rId3" action="ppaction://hlinksldjump"/>
              </a:rPr>
              <a:t>Back to the Poster</a:t>
            </a:r>
            <a:endParaRPr lang="en-US" sz="3000" u="sng">
              <a:solidFill>
                <a:schemeClr val="hlink"/>
              </a:solidFill>
              <a:latin typeface="Chewy" charset="0"/>
              <a:sym typeface="Chewy" charset="0"/>
              <a:hlinkClick r:id="" action="ppaction://noaction"/>
            </a:endParaRPr>
          </a:p>
        </p:txBody>
      </p:sp>
      <p:sp>
        <p:nvSpPr>
          <p:cNvPr id="32772" name="Shape 155"/>
          <p:cNvSpPr txBox="1">
            <a:spLocks noChangeArrowheads="1"/>
          </p:cNvSpPr>
          <p:nvPr/>
        </p:nvSpPr>
        <p:spPr bwMode="auto">
          <a:xfrm>
            <a:off x="114300" y="1131888"/>
            <a:ext cx="8788400" cy="2676525"/>
          </a:xfrm>
          <a:prstGeom prst="rect">
            <a:avLst/>
          </a:prstGeom>
          <a:noFill/>
          <a:ln w="9525">
            <a:noFill/>
            <a:miter lim="800000"/>
            <a:headEnd/>
            <a:tailEnd/>
          </a:ln>
        </p:spPr>
        <p:txBody>
          <a:bodyPr lIns="91425" tIns="91425" rIns="91425" bIns="91425"/>
          <a:lstStyle/>
          <a:p>
            <a:pPr>
              <a:lnSpc>
                <a:spcPct val="115000"/>
              </a:lnSpc>
              <a:buClr>
                <a:srgbClr val="000000"/>
              </a:buClr>
              <a:buSzPct val="46000"/>
              <a:buFont typeface="Arial" charset="0"/>
              <a:buNone/>
            </a:pPr>
            <a:r>
              <a:rPr lang="en-US" sz="2400" b="1"/>
              <a:t>Snowshoes were essential to living in Mi’kma’ki. Used for hunting and winter travel across the landscape, transport without them is dangerous and difficult. With webbing made of sinew or rawhide, the Mi’kmaw snowshoe is rounded, like an animal paw. Feet and ankles were secured with leather straps.</a:t>
            </a:r>
          </a:p>
          <a:p>
            <a:pPr>
              <a:lnSpc>
                <a:spcPct val="115000"/>
              </a:lnSpc>
              <a:buClr>
                <a:srgbClr val="000000"/>
              </a:buClr>
              <a:buFont typeface="Arial" charset="0"/>
              <a:buNone/>
            </a:pPr>
            <a:endParaRPr lang="en-CA" sz="2400" b="1"/>
          </a:p>
          <a:p>
            <a:pPr>
              <a:lnSpc>
                <a:spcPct val="115000"/>
              </a:lnSpc>
              <a:buClr>
                <a:srgbClr val="000000"/>
              </a:buClr>
              <a:buFont typeface="Arial" charset="0"/>
              <a:buNone/>
            </a:pPr>
            <a:endParaRPr lang="en-CA" sz="2400" b="1"/>
          </a:p>
          <a:p>
            <a:endParaRPr lang="en-CA"/>
          </a:p>
        </p:txBody>
      </p:sp>
      <p:pic>
        <p:nvPicPr>
          <p:cNvPr id="32773" name="Shape 156"/>
          <p:cNvPicPr preferRelativeResize="0">
            <a:picLocks noChangeAspect="1" noChangeArrowheads="1"/>
          </p:cNvPicPr>
          <p:nvPr/>
        </p:nvPicPr>
        <p:blipFill>
          <a:blip r:embed="rId4"/>
          <a:srcRect l="57843" t="84595" r="17924"/>
          <a:stretch>
            <a:fillRect/>
          </a:stretch>
        </p:blipFill>
        <p:spPr bwMode="auto">
          <a:xfrm>
            <a:off x="758825" y="5203825"/>
            <a:ext cx="350838" cy="442913"/>
          </a:xfrm>
          <a:prstGeom prst="rect">
            <a:avLst/>
          </a:prstGeom>
          <a:noFill/>
          <a:ln w="9525">
            <a:noFill/>
            <a:miter lim="800000"/>
            <a:headEnd/>
            <a:tailEnd/>
          </a:ln>
        </p:spPr>
      </p:pic>
      <p:grpSp>
        <p:nvGrpSpPr>
          <p:cNvPr id="32774" name="Shape 157"/>
          <p:cNvGrpSpPr>
            <a:grpSpLocks/>
          </p:cNvGrpSpPr>
          <p:nvPr/>
        </p:nvGrpSpPr>
        <p:grpSpPr bwMode="auto">
          <a:xfrm>
            <a:off x="758825" y="3819525"/>
            <a:ext cx="5441950" cy="2867025"/>
            <a:chOff x="758450" y="3818775"/>
            <a:chExt cx="5442700" cy="2867374"/>
          </a:xfrm>
        </p:grpSpPr>
        <p:grpSp>
          <p:nvGrpSpPr>
            <p:cNvPr id="32775" name="Shape 158"/>
            <p:cNvGrpSpPr>
              <a:grpSpLocks/>
            </p:cNvGrpSpPr>
            <p:nvPr/>
          </p:nvGrpSpPr>
          <p:grpSpPr bwMode="auto">
            <a:xfrm>
              <a:off x="758449" y="3818775"/>
              <a:ext cx="5442700" cy="2867374"/>
              <a:chOff x="758450" y="3818775"/>
              <a:chExt cx="5442700" cy="2867374"/>
            </a:xfrm>
          </p:grpSpPr>
          <p:pic>
            <p:nvPicPr>
              <p:cNvPr id="32777" name="Shape 159"/>
              <p:cNvPicPr preferRelativeResize="0">
                <a:picLocks noChangeAspect="1" noChangeArrowheads="1"/>
              </p:cNvPicPr>
              <p:nvPr/>
            </p:nvPicPr>
            <p:blipFill>
              <a:blip r:embed="rId4"/>
              <a:srcRect/>
              <a:stretch>
                <a:fillRect/>
              </a:stretch>
            </p:blipFill>
            <p:spPr bwMode="auto">
              <a:xfrm>
                <a:off x="758450" y="3818775"/>
                <a:ext cx="5442699" cy="2867374"/>
              </a:xfrm>
              <a:prstGeom prst="rect">
                <a:avLst/>
              </a:prstGeom>
              <a:noFill/>
              <a:ln w="9525">
                <a:noFill/>
                <a:miter lim="800000"/>
                <a:headEnd/>
                <a:tailEnd/>
              </a:ln>
            </p:spPr>
          </p:pic>
          <p:pic>
            <p:nvPicPr>
              <p:cNvPr id="32778" name="Shape 160"/>
              <p:cNvPicPr preferRelativeResize="0">
                <a:picLocks noChangeAspect="1" noChangeArrowheads="1"/>
              </p:cNvPicPr>
              <p:nvPr/>
            </p:nvPicPr>
            <p:blipFill>
              <a:blip r:embed="rId4"/>
              <a:srcRect l="57843" t="84595" r="17924"/>
              <a:stretch>
                <a:fillRect/>
              </a:stretch>
            </p:blipFill>
            <p:spPr bwMode="auto">
              <a:xfrm>
                <a:off x="5377950" y="4683900"/>
                <a:ext cx="823200" cy="441725"/>
              </a:xfrm>
              <a:prstGeom prst="rect">
                <a:avLst/>
              </a:prstGeom>
              <a:noFill/>
              <a:ln w="9525">
                <a:noFill/>
                <a:miter lim="800000"/>
                <a:headEnd/>
                <a:tailEnd/>
              </a:ln>
            </p:spPr>
          </p:pic>
          <p:pic>
            <p:nvPicPr>
              <p:cNvPr id="32779" name="Shape 161"/>
              <p:cNvPicPr preferRelativeResize="0">
                <a:picLocks noChangeAspect="1" noChangeArrowheads="1"/>
              </p:cNvPicPr>
              <p:nvPr/>
            </p:nvPicPr>
            <p:blipFill>
              <a:blip r:embed="rId4"/>
              <a:srcRect l="57843" t="84595" r="17924"/>
              <a:stretch>
                <a:fillRect/>
              </a:stretch>
            </p:blipFill>
            <p:spPr bwMode="auto">
              <a:xfrm>
                <a:off x="758450" y="5872475"/>
                <a:ext cx="1406325" cy="813674"/>
              </a:xfrm>
              <a:prstGeom prst="rect">
                <a:avLst/>
              </a:prstGeom>
              <a:noFill/>
              <a:ln w="9525">
                <a:noFill/>
                <a:miter lim="800000"/>
                <a:headEnd/>
                <a:tailEnd/>
              </a:ln>
            </p:spPr>
          </p:pic>
          <p:pic>
            <p:nvPicPr>
              <p:cNvPr id="32780" name="Shape 162"/>
              <p:cNvPicPr preferRelativeResize="0">
                <a:picLocks noChangeAspect="1" noChangeArrowheads="1"/>
              </p:cNvPicPr>
              <p:nvPr/>
            </p:nvPicPr>
            <p:blipFill>
              <a:blip r:embed="rId4"/>
              <a:srcRect l="57843" t="84595" r="17924"/>
              <a:stretch>
                <a:fillRect/>
              </a:stretch>
            </p:blipFill>
            <p:spPr bwMode="auto">
              <a:xfrm>
                <a:off x="5377950" y="5064900"/>
                <a:ext cx="823200" cy="441725"/>
              </a:xfrm>
              <a:prstGeom prst="rect">
                <a:avLst/>
              </a:prstGeom>
              <a:noFill/>
              <a:ln w="9525">
                <a:noFill/>
                <a:miter lim="800000"/>
                <a:headEnd/>
                <a:tailEnd/>
              </a:ln>
            </p:spPr>
          </p:pic>
          <p:pic>
            <p:nvPicPr>
              <p:cNvPr id="32781" name="Shape 163"/>
              <p:cNvPicPr preferRelativeResize="0">
                <a:picLocks noChangeAspect="1" noChangeArrowheads="1"/>
              </p:cNvPicPr>
              <p:nvPr/>
            </p:nvPicPr>
            <p:blipFill>
              <a:blip r:embed="rId4"/>
              <a:srcRect l="57843" t="84595" r="17924"/>
              <a:stretch>
                <a:fillRect/>
              </a:stretch>
            </p:blipFill>
            <p:spPr bwMode="auto">
              <a:xfrm>
                <a:off x="5422914" y="5445899"/>
                <a:ext cx="778234" cy="441725"/>
              </a:xfrm>
              <a:prstGeom prst="rect">
                <a:avLst/>
              </a:prstGeom>
              <a:noFill/>
              <a:ln w="9525">
                <a:noFill/>
                <a:miter lim="800000"/>
                <a:headEnd/>
                <a:tailEnd/>
              </a:ln>
            </p:spPr>
          </p:pic>
          <p:pic>
            <p:nvPicPr>
              <p:cNvPr id="32782" name="Shape 164"/>
              <p:cNvPicPr preferRelativeResize="0">
                <a:picLocks noChangeAspect="1" noChangeArrowheads="1"/>
              </p:cNvPicPr>
              <p:nvPr/>
            </p:nvPicPr>
            <p:blipFill>
              <a:blip r:embed="rId4"/>
              <a:srcRect l="57843" t="84595" r="17924"/>
              <a:stretch>
                <a:fillRect/>
              </a:stretch>
            </p:blipFill>
            <p:spPr bwMode="auto">
              <a:xfrm>
                <a:off x="5512371" y="5674499"/>
                <a:ext cx="688778" cy="441725"/>
              </a:xfrm>
              <a:prstGeom prst="rect">
                <a:avLst/>
              </a:prstGeom>
              <a:noFill/>
              <a:ln w="9525">
                <a:noFill/>
                <a:miter lim="800000"/>
                <a:headEnd/>
                <a:tailEnd/>
              </a:ln>
            </p:spPr>
          </p:pic>
          <p:pic>
            <p:nvPicPr>
              <p:cNvPr id="32783" name="Shape 165"/>
              <p:cNvPicPr preferRelativeResize="0">
                <a:picLocks noChangeAspect="1" noChangeArrowheads="1"/>
              </p:cNvPicPr>
              <p:nvPr/>
            </p:nvPicPr>
            <p:blipFill>
              <a:blip r:embed="rId4"/>
              <a:srcRect l="57843" t="84595" r="17924"/>
              <a:stretch>
                <a:fillRect/>
              </a:stretch>
            </p:blipFill>
            <p:spPr bwMode="auto">
              <a:xfrm>
                <a:off x="5454150" y="5759487"/>
                <a:ext cx="231275" cy="271750"/>
              </a:xfrm>
              <a:prstGeom prst="rect">
                <a:avLst/>
              </a:prstGeom>
              <a:noFill/>
              <a:ln w="9525">
                <a:noFill/>
                <a:miter lim="800000"/>
                <a:headEnd/>
                <a:tailEnd/>
              </a:ln>
            </p:spPr>
          </p:pic>
        </p:grpSp>
        <p:pic>
          <p:nvPicPr>
            <p:cNvPr id="32776" name="Shape 166"/>
            <p:cNvPicPr preferRelativeResize="0">
              <a:picLocks noChangeAspect="1" noChangeArrowheads="1"/>
            </p:cNvPicPr>
            <p:nvPr/>
          </p:nvPicPr>
          <p:blipFill>
            <a:blip r:embed="rId4"/>
            <a:srcRect l="57843" t="84595" r="17924"/>
            <a:stretch>
              <a:fillRect/>
            </a:stretch>
          </p:blipFill>
          <p:spPr bwMode="auto">
            <a:xfrm>
              <a:off x="758450" y="5262875"/>
              <a:ext cx="411199" cy="385525"/>
            </a:xfrm>
            <a:prstGeom prst="rect">
              <a:avLst/>
            </a:prstGeom>
            <a:noFill/>
            <a:ln w="9525">
              <a:noFill/>
              <a:miter lim="800000"/>
              <a:headEnd/>
              <a:tailEnd/>
            </a:ln>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
        <p:cNvGrpSpPr/>
        <p:nvPr/>
      </p:nvGrpSpPr>
      <p:grpSpPr>
        <a:xfrm>
          <a:off x="0" y="0"/>
          <a:ext cx="0" cy="0"/>
          <a:chOff x="0" y="0"/>
          <a:chExt cx="0" cy="0"/>
        </a:xfrm>
      </p:grpSpPr>
      <p:sp>
        <p:nvSpPr>
          <p:cNvPr id="34818" name="Shape 171"/>
          <p:cNvSpPr txBox="1">
            <a:spLocks noGrp="1"/>
          </p:cNvSpPr>
          <p:nvPr>
            <p:ph type="title"/>
          </p:nvPr>
        </p:nvSpPr>
        <p:spPr>
          <a:xfrm>
            <a:off x="114300" y="239713"/>
            <a:ext cx="8940800" cy="882650"/>
          </a:xfrm>
        </p:spPr>
        <p:txBody>
          <a:bodyPr/>
          <a:lstStyle/>
          <a:p>
            <a:pPr algn="ctr" eaLnBrk="1" hangingPunct="1">
              <a:lnSpc>
                <a:spcPct val="115000"/>
              </a:lnSpc>
              <a:spcBef>
                <a:spcPct val="0"/>
              </a:spcBef>
              <a:buClr>
                <a:srgbClr val="000000"/>
              </a:buClr>
            </a:pPr>
            <a:r>
              <a:rPr lang="en-US" sz="5500" smtClean="0">
                <a:latin typeface="Luckiest Guy" charset="0"/>
                <a:cs typeface="Arial" charset="0"/>
                <a:sym typeface="Luckiest Guy" charset="0"/>
              </a:rPr>
              <a:t>Canoe</a:t>
            </a:r>
          </a:p>
        </p:txBody>
      </p:sp>
      <p:sp>
        <p:nvSpPr>
          <p:cNvPr id="34819" name="Shape 172"/>
          <p:cNvSpPr txBox="1">
            <a:spLocks noChangeArrowheads="1"/>
          </p:cNvSpPr>
          <p:nvPr/>
        </p:nvSpPr>
        <p:spPr bwMode="auto">
          <a:xfrm>
            <a:off x="7202488" y="5738813"/>
            <a:ext cx="1852612" cy="1046162"/>
          </a:xfrm>
          <a:prstGeom prst="rect">
            <a:avLst/>
          </a:prstGeom>
          <a:noFill/>
          <a:ln w="9525">
            <a:noFill/>
            <a:miter lim="800000"/>
            <a:headEnd/>
            <a:tailEnd/>
          </a:ln>
        </p:spPr>
        <p:txBody>
          <a:bodyPr lIns="91425" tIns="91425" rIns="91425" bIns="91425"/>
          <a:lstStyle/>
          <a:p>
            <a:pPr algn="ctr"/>
            <a:r>
              <a:rPr lang="en-US" sz="3000" u="sng">
                <a:solidFill>
                  <a:schemeClr val="hlink"/>
                </a:solidFill>
                <a:latin typeface="Chewy" charset="0"/>
                <a:sym typeface="Chewy" charset="0"/>
                <a:hlinkClick r:id="rId3" action="ppaction://hlinksldjump"/>
              </a:rPr>
              <a:t>Back to the Poster</a:t>
            </a:r>
            <a:endParaRPr lang="en-US" sz="3000" u="sng">
              <a:solidFill>
                <a:schemeClr val="hlink"/>
              </a:solidFill>
              <a:latin typeface="Chewy" charset="0"/>
              <a:sym typeface="Chewy" charset="0"/>
              <a:hlinkClick r:id="" action="ppaction://noaction"/>
            </a:endParaRPr>
          </a:p>
        </p:txBody>
      </p:sp>
      <p:sp>
        <p:nvSpPr>
          <p:cNvPr id="34820" name="Shape 173"/>
          <p:cNvSpPr txBox="1">
            <a:spLocks noChangeArrowheads="1"/>
          </p:cNvSpPr>
          <p:nvPr/>
        </p:nvSpPr>
        <p:spPr bwMode="auto">
          <a:xfrm>
            <a:off x="114300" y="1131888"/>
            <a:ext cx="8788400" cy="2981325"/>
          </a:xfrm>
          <a:prstGeom prst="rect">
            <a:avLst/>
          </a:prstGeom>
          <a:noFill/>
          <a:ln w="9525">
            <a:noFill/>
            <a:miter lim="800000"/>
            <a:headEnd/>
            <a:tailEnd/>
          </a:ln>
        </p:spPr>
        <p:txBody>
          <a:bodyPr lIns="91425" tIns="91425" rIns="91425" bIns="91425"/>
          <a:lstStyle/>
          <a:p>
            <a:pPr>
              <a:lnSpc>
                <a:spcPct val="115000"/>
              </a:lnSpc>
              <a:buClr>
                <a:srgbClr val="000000"/>
              </a:buClr>
              <a:buSzPct val="61000"/>
              <a:buFont typeface="Arial" charset="0"/>
              <a:buNone/>
            </a:pPr>
            <a:r>
              <a:rPr lang="en-US" sz="1800" b="1"/>
              <a:t>The waters of Mi’kma’ki have been our highways, providing access to interior Nova Scotia and connecting us to the Bay of Fundy, the Atlantic coastline and Newfoundland. There were two primary styles of Mi’kmaw  canoes: the ocean-going and the river. The ocean-going canoe has a wide bottom and is raised at both ends, the sides (or gunwales) curving upward at the middle. The river canoe is shorter and narrower without the raised gunwales. This form accommodates shallow streams and rapids. Both forms are made of birchbark over a light wood frame, strong enough for several hundred pounds of weight yet light enough to carry. </a:t>
            </a:r>
          </a:p>
          <a:p>
            <a:pPr>
              <a:lnSpc>
                <a:spcPct val="115000"/>
              </a:lnSpc>
              <a:buClr>
                <a:srgbClr val="000000"/>
              </a:buClr>
              <a:buFont typeface="Arial" charset="0"/>
              <a:buNone/>
            </a:pPr>
            <a:endParaRPr lang="en-CA" sz="2400" b="1"/>
          </a:p>
          <a:p>
            <a:pPr>
              <a:lnSpc>
                <a:spcPct val="115000"/>
              </a:lnSpc>
              <a:buClr>
                <a:srgbClr val="000000"/>
              </a:buClr>
              <a:buFont typeface="Arial" charset="0"/>
              <a:buNone/>
            </a:pPr>
            <a:endParaRPr lang="en-CA" sz="2400" b="1"/>
          </a:p>
          <a:p>
            <a:pPr>
              <a:lnSpc>
                <a:spcPct val="115000"/>
              </a:lnSpc>
              <a:buClr>
                <a:srgbClr val="000000"/>
              </a:buClr>
              <a:buFont typeface="Arial" charset="0"/>
              <a:buNone/>
            </a:pPr>
            <a:endParaRPr lang="en-CA" sz="2400" b="1"/>
          </a:p>
          <a:p>
            <a:endParaRPr lang="en-CA"/>
          </a:p>
        </p:txBody>
      </p:sp>
      <p:pic>
        <p:nvPicPr>
          <p:cNvPr id="34821" name="Shape 174"/>
          <p:cNvPicPr preferRelativeResize="0">
            <a:picLocks noChangeAspect="1" noChangeArrowheads="1"/>
          </p:cNvPicPr>
          <p:nvPr/>
        </p:nvPicPr>
        <p:blipFill>
          <a:blip r:embed="rId4"/>
          <a:srcRect/>
          <a:stretch>
            <a:fillRect/>
          </a:stretch>
        </p:blipFill>
        <p:spPr bwMode="auto">
          <a:xfrm>
            <a:off x="838200" y="4113213"/>
            <a:ext cx="6677025" cy="1905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
        <p:cNvGrpSpPr/>
        <p:nvPr/>
      </p:nvGrpSpPr>
      <p:grpSpPr>
        <a:xfrm>
          <a:off x="0" y="0"/>
          <a:ext cx="0" cy="0"/>
          <a:chOff x="0" y="0"/>
          <a:chExt cx="0" cy="0"/>
        </a:xfrm>
      </p:grpSpPr>
      <p:sp>
        <p:nvSpPr>
          <p:cNvPr id="36866" name="Shape 179"/>
          <p:cNvSpPr txBox="1">
            <a:spLocks noGrp="1"/>
          </p:cNvSpPr>
          <p:nvPr>
            <p:ph type="title"/>
          </p:nvPr>
        </p:nvSpPr>
        <p:spPr>
          <a:xfrm>
            <a:off x="114300" y="239713"/>
            <a:ext cx="8940800" cy="882650"/>
          </a:xfrm>
        </p:spPr>
        <p:txBody>
          <a:bodyPr/>
          <a:lstStyle/>
          <a:p>
            <a:pPr algn="ctr" eaLnBrk="1" hangingPunct="1">
              <a:lnSpc>
                <a:spcPct val="115000"/>
              </a:lnSpc>
              <a:spcBef>
                <a:spcPct val="0"/>
              </a:spcBef>
              <a:buClr>
                <a:srgbClr val="000000"/>
              </a:buClr>
            </a:pPr>
            <a:r>
              <a:rPr lang="en-US" sz="5500" smtClean="0">
                <a:latin typeface="Luckiest Guy" charset="0"/>
                <a:cs typeface="Arial" charset="0"/>
                <a:sym typeface="Luckiest Guy" charset="0"/>
              </a:rPr>
              <a:t>Toboggan</a:t>
            </a:r>
          </a:p>
        </p:txBody>
      </p:sp>
      <p:sp>
        <p:nvSpPr>
          <p:cNvPr id="36867" name="Shape 180">
            <a:hlinkClick r:id="rId3" action="ppaction://hlinksldjump"/>
          </p:cNvPr>
          <p:cNvSpPr txBox="1">
            <a:spLocks noChangeArrowheads="1"/>
          </p:cNvSpPr>
          <p:nvPr/>
        </p:nvSpPr>
        <p:spPr bwMode="auto">
          <a:xfrm>
            <a:off x="7202488" y="5738813"/>
            <a:ext cx="1852612" cy="1046162"/>
          </a:xfrm>
          <a:prstGeom prst="rect">
            <a:avLst/>
          </a:prstGeom>
          <a:noFill/>
          <a:ln w="9525">
            <a:noFill/>
            <a:miter lim="800000"/>
            <a:headEnd/>
            <a:tailEnd/>
          </a:ln>
        </p:spPr>
        <p:txBody>
          <a:bodyPr lIns="91425" tIns="91425" rIns="91425" bIns="91425"/>
          <a:lstStyle/>
          <a:p>
            <a:pPr algn="ctr"/>
            <a:r>
              <a:rPr lang="en-US" sz="3000" u="sng">
                <a:solidFill>
                  <a:schemeClr val="hlink"/>
                </a:solidFill>
                <a:latin typeface="Chewy" charset="0"/>
                <a:sym typeface="Chewy" charset="0"/>
                <a:hlinkClick r:id="" action="ppaction://hlinkshowjump?jump=firstslide"/>
              </a:rPr>
              <a:t>Back to the Poster</a:t>
            </a:r>
            <a:endParaRPr lang="en-US" sz="3000" u="sng">
              <a:solidFill>
                <a:schemeClr val="hlink"/>
              </a:solidFill>
              <a:latin typeface="Chewy" charset="0"/>
              <a:sym typeface="Chewy" charset="0"/>
              <a:hlinkClick r:id="" action="ppaction://noaction"/>
            </a:endParaRPr>
          </a:p>
        </p:txBody>
      </p:sp>
      <p:sp>
        <p:nvSpPr>
          <p:cNvPr id="36868" name="Shape 181"/>
          <p:cNvSpPr txBox="1">
            <a:spLocks noChangeArrowheads="1"/>
          </p:cNvSpPr>
          <p:nvPr/>
        </p:nvSpPr>
        <p:spPr bwMode="auto">
          <a:xfrm>
            <a:off x="114300" y="1131888"/>
            <a:ext cx="4903788" cy="4810125"/>
          </a:xfrm>
          <a:prstGeom prst="rect">
            <a:avLst/>
          </a:prstGeom>
          <a:noFill/>
          <a:ln w="9525">
            <a:noFill/>
            <a:miter lim="800000"/>
            <a:headEnd/>
            <a:tailEnd/>
          </a:ln>
        </p:spPr>
        <p:txBody>
          <a:bodyPr lIns="91425" tIns="91425" rIns="91425" bIns="91425"/>
          <a:lstStyle/>
          <a:p>
            <a:pPr>
              <a:lnSpc>
                <a:spcPct val="115000"/>
              </a:lnSpc>
              <a:buClr>
                <a:srgbClr val="000000"/>
              </a:buClr>
              <a:buSzPct val="46000"/>
              <a:buFont typeface="Arial" charset="0"/>
              <a:buNone/>
            </a:pPr>
            <a:r>
              <a:rPr lang="en-US" sz="2400" b="1"/>
              <a:t>Like snowshoes, </a:t>
            </a:r>
            <a:r>
              <a:rPr lang="en-US" sz="2400" b="1" i="1"/>
              <a:t>tapaqn </a:t>
            </a:r>
            <a:r>
              <a:rPr lang="en-US" sz="2400" b="1"/>
              <a:t>were essential to winter life in Mi’kma’ki. The Mi’kmaw language is verb based meaning Mi’kmaw words describe actions as opposed to the noun based English language that describe things. In Mi’kmaw, </a:t>
            </a:r>
            <a:r>
              <a:rPr lang="en-US" sz="2400" b="1" i="1"/>
              <a:t>tapaqn </a:t>
            </a:r>
            <a:r>
              <a:rPr lang="en-US" sz="2400" b="1"/>
              <a:t>means “</a:t>
            </a:r>
            <a:r>
              <a:rPr lang="en-US" sz="2400" b="1" i="1"/>
              <a:t>to drag along the ground</a:t>
            </a:r>
            <a:r>
              <a:rPr lang="en-US" sz="2400" b="1"/>
              <a:t>.” which is exactly what you do with a toboggan. </a:t>
            </a:r>
          </a:p>
          <a:p>
            <a:pPr>
              <a:lnSpc>
                <a:spcPct val="115000"/>
              </a:lnSpc>
              <a:buClr>
                <a:srgbClr val="000000"/>
              </a:buClr>
              <a:buFont typeface="Arial" charset="0"/>
              <a:buNone/>
            </a:pPr>
            <a:endParaRPr lang="en-CA" sz="2400" b="1"/>
          </a:p>
          <a:p>
            <a:pPr>
              <a:lnSpc>
                <a:spcPct val="115000"/>
              </a:lnSpc>
              <a:buClr>
                <a:srgbClr val="000000"/>
              </a:buClr>
              <a:buFont typeface="Arial" charset="0"/>
              <a:buNone/>
            </a:pPr>
            <a:endParaRPr lang="en-CA" sz="2400" b="1"/>
          </a:p>
          <a:p>
            <a:pPr>
              <a:lnSpc>
                <a:spcPct val="115000"/>
              </a:lnSpc>
              <a:buClr>
                <a:srgbClr val="000000"/>
              </a:buClr>
              <a:buFont typeface="Arial" charset="0"/>
              <a:buNone/>
            </a:pPr>
            <a:endParaRPr lang="en-CA" sz="2400" b="1"/>
          </a:p>
          <a:p>
            <a:endParaRPr lang="en-CA"/>
          </a:p>
        </p:txBody>
      </p:sp>
      <p:pic>
        <p:nvPicPr>
          <p:cNvPr id="36869" name="Shape 182"/>
          <p:cNvPicPr preferRelativeResize="0">
            <a:picLocks noChangeAspect="1" noChangeArrowheads="1"/>
          </p:cNvPicPr>
          <p:nvPr/>
        </p:nvPicPr>
        <p:blipFill>
          <a:blip r:embed="rId4"/>
          <a:srcRect l="9502"/>
          <a:stretch>
            <a:fillRect/>
          </a:stretch>
        </p:blipFill>
        <p:spPr bwMode="auto">
          <a:xfrm>
            <a:off x="5510213" y="1287463"/>
            <a:ext cx="3049587" cy="3132137"/>
          </a:xfrm>
          <a:prstGeom prst="rect">
            <a:avLst/>
          </a:prstGeom>
          <a:noFill/>
          <a:ln w="9525">
            <a:noFill/>
            <a:miter lim="800000"/>
            <a:headEnd/>
            <a:tailEnd/>
          </a:ln>
        </p:spPr>
      </p:pic>
      <p:pic>
        <p:nvPicPr>
          <p:cNvPr id="36870" name="Shape 183"/>
          <p:cNvPicPr preferRelativeResize="0">
            <a:picLocks noChangeAspect="1" noChangeArrowheads="1"/>
          </p:cNvPicPr>
          <p:nvPr/>
        </p:nvPicPr>
        <p:blipFill>
          <a:blip r:embed="rId5"/>
          <a:srcRect/>
          <a:stretch>
            <a:fillRect/>
          </a:stretch>
        </p:blipFill>
        <p:spPr bwMode="auto">
          <a:xfrm>
            <a:off x="4789488" y="3810000"/>
            <a:ext cx="1270000" cy="127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
        <p:cNvGrpSpPr/>
        <p:nvPr/>
      </p:nvGrpSpPr>
      <p:grpSpPr>
        <a:xfrm>
          <a:off x="0" y="0"/>
          <a:ext cx="0" cy="0"/>
          <a:chOff x="0" y="0"/>
          <a:chExt cx="0" cy="0"/>
        </a:xfrm>
      </p:grpSpPr>
      <p:sp>
        <p:nvSpPr>
          <p:cNvPr id="38914" name="Shape 188"/>
          <p:cNvSpPr txBox="1">
            <a:spLocks noGrp="1"/>
          </p:cNvSpPr>
          <p:nvPr>
            <p:ph type="title"/>
          </p:nvPr>
        </p:nvSpPr>
        <p:spPr>
          <a:xfrm>
            <a:off x="114300" y="239713"/>
            <a:ext cx="8940800" cy="882650"/>
          </a:xfrm>
        </p:spPr>
        <p:txBody>
          <a:bodyPr/>
          <a:lstStyle/>
          <a:p>
            <a:pPr algn="ctr" eaLnBrk="1" hangingPunct="1">
              <a:lnSpc>
                <a:spcPct val="115000"/>
              </a:lnSpc>
              <a:spcBef>
                <a:spcPct val="0"/>
              </a:spcBef>
              <a:buClr>
                <a:srgbClr val="000000"/>
              </a:buClr>
            </a:pPr>
            <a:r>
              <a:rPr lang="en-US" sz="5500" smtClean="0">
                <a:latin typeface="Luckiest Guy" charset="0"/>
                <a:cs typeface="Arial" charset="0"/>
                <a:sym typeface="Luckiest Guy" charset="0"/>
              </a:rPr>
              <a:t>Plants and Medicines</a:t>
            </a:r>
          </a:p>
        </p:txBody>
      </p:sp>
      <p:sp>
        <p:nvSpPr>
          <p:cNvPr id="38915" name="Shape 189">
            <a:hlinkClick r:id="rId3" action="ppaction://hlinksldjump"/>
          </p:cNvPr>
          <p:cNvSpPr txBox="1">
            <a:spLocks noChangeArrowheads="1"/>
          </p:cNvSpPr>
          <p:nvPr/>
        </p:nvSpPr>
        <p:spPr bwMode="auto">
          <a:xfrm>
            <a:off x="7202488" y="5738813"/>
            <a:ext cx="1852612" cy="1046162"/>
          </a:xfrm>
          <a:prstGeom prst="rect">
            <a:avLst/>
          </a:prstGeom>
          <a:noFill/>
          <a:ln w="9525">
            <a:noFill/>
            <a:miter lim="800000"/>
            <a:headEnd/>
            <a:tailEnd/>
          </a:ln>
        </p:spPr>
        <p:txBody>
          <a:bodyPr lIns="91425" tIns="91425" rIns="91425" bIns="91425"/>
          <a:lstStyle/>
          <a:p>
            <a:pPr algn="ctr"/>
            <a:r>
              <a:rPr lang="en-US" sz="3000" u="sng">
                <a:solidFill>
                  <a:schemeClr val="hlink"/>
                </a:solidFill>
                <a:latin typeface="Chewy" charset="0"/>
                <a:sym typeface="Chewy" charset="0"/>
                <a:hlinkClick r:id="rId3" action="ppaction://hlinksldjump"/>
              </a:rPr>
              <a:t>Back to the Poster</a:t>
            </a:r>
            <a:endParaRPr lang="en-US" sz="3000" u="sng">
              <a:solidFill>
                <a:schemeClr val="hlink"/>
              </a:solidFill>
              <a:latin typeface="Chewy" charset="0"/>
              <a:sym typeface="Chewy" charset="0"/>
              <a:hlinkClick r:id="" action="ppaction://noaction"/>
            </a:endParaRPr>
          </a:p>
        </p:txBody>
      </p:sp>
      <p:sp>
        <p:nvSpPr>
          <p:cNvPr id="38916" name="Shape 190"/>
          <p:cNvSpPr txBox="1">
            <a:spLocks noChangeArrowheads="1"/>
          </p:cNvSpPr>
          <p:nvPr/>
        </p:nvSpPr>
        <p:spPr bwMode="auto">
          <a:xfrm>
            <a:off x="114300" y="1131888"/>
            <a:ext cx="5454650" cy="4810125"/>
          </a:xfrm>
          <a:prstGeom prst="rect">
            <a:avLst/>
          </a:prstGeom>
          <a:noFill/>
          <a:ln w="9525">
            <a:noFill/>
            <a:miter lim="800000"/>
            <a:headEnd/>
            <a:tailEnd/>
          </a:ln>
        </p:spPr>
        <p:txBody>
          <a:bodyPr lIns="91425" tIns="91425" rIns="91425" bIns="91425"/>
          <a:lstStyle/>
          <a:p>
            <a:pPr>
              <a:lnSpc>
                <a:spcPct val="115000"/>
              </a:lnSpc>
              <a:buClr>
                <a:srgbClr val="000000"/>
              </a:buClr>
              <a:buSzPct val="46000"/>
              <a:buFont typeface="Arial" charset="0"/>
              <a:buNone/>
            </a:pPr>
            <a:r>
              <a:rPr lang="en-US" sz="2400" b="1"/>
              <a:t>Our expertise in medicines found within Mi’kma’ki is deeply rooted in our long connection to this place. </a:t>
            </a:r>
          </a:p>
          <a:p>
            <a:pPr>
              <a:lnSpc>
                <a:spcPct val="115000"/>
              </a:lnSpc>
              <a:buClr>
                <a:srgbClr val="000000"/>
              </a:buClr>
              <a:buSzPct val="46000"/>
              <a:buFont typeface="Arial" charset="0"/>
              <a:buNone/>
            </a:pPr>
            <a:r>
              <a:rPr lang="en-US" sz="2400" b="1"/>
              <a:t>Over many many generations our knowledge of medicines has grown. We have learned what medicines leal and what medicines hurt. For example, the active ingredient in the pain reliever </a:t>
            </a:r>
            <a:r>
              <a:rPr lang="en-US" sz="2400" b="1" i="1"/>
              <a:t>acetaminophen </a:t>
            </a:r>
            <a:r>
              <a:rPr lang="en-US" sz="2400" b="1"/>
              <a:t>is found naturally in </a:t>
            </a:r>
            <a:r>
              <a:rPr lang="en-US" sz="2400" b="1" i="1"/>
              <a:t>tupsi</a:t>
            </a:r>
            <a:r>
              <a:rPr lang="en-US" sz="2400" b="1"/>
              <a:t>, also called alder. </a:t>
            </a:r>
          </a:p>
          <a:p>
            <a:pPr>
              <a:lnSpc>
                <a:spcPct val="115000"/>
              </a:lnSpc>
              <a:buClr>
                <a:srgbClr val="000000"/>
              </a:buClr>
              <a:buFont typeface="Arial" charset="0"/>
              <a:buNone/>
            </a:pPr>
            <a:endParaRPr lang="en-CA" sz="2400" b="1"/>
          </a:p>
          <a:p>
            <a:pPr>
              <a:lnSpc>
                <a:spcPct val="115000"/>
              </a:lnSpc>
              <a:buClr>
                <a:srgbClr val="000000"/>
              </a:buClr>
              <a:buFont typeface="Arial" charset="0"/>
              <a:buNone/>
            </a:pPr>
            <a:endParaRPr lang="en-CA" sz="2400" b="1"/>
          </a:p>
          <a:p>
            <a:pPr>
              <a:lnSpc>
                <a:spcPct val="115000"/>
              </a:lnSpc>
              <a:buClr>
                <a:srgbClr val="000000"/>
              </a:buClr>
              <a:buFont typeface="Arial" charset="0"/>
              <a:buNone/>
            </a:pPr>
            <a:endParaRPr lang="en-CA" sz="2400" b="1"/>
          </a:p>
          <a:p>
            <a:pPr>
              <a:lnSpc>
                <a:spcPct val="115000"/>
              </a:lnSpc>
              <a:buClr>
                <a:srgbClr val="000000"/>
              </a:buClr>
              <a:buFont typeface="Arial" charset="0"/>
              <a:buNone/>
            </a:pPr>
            <a:endParaRPr lang="en-CA" sz="2400" b="1"/>
          </a:p>
          <a:p>
            <a:endParaRPr lang="en-CA"/>
          </a:p>
        </p:txBody>
      </p:sp>
      <p:grpSp>
        <p:nvGrpSpPr>
          <p:cNvPr id="38917" name="Shape 191"/>
          <p:cNvGrpSpPr>
            <a:grpSpLocks/>
          </p:cNvGrpSpPr>
          <p:nvPr/>
        </p:nvGrpSpPr>
        <p:grpSpPr bwMode="auto">
          <a:xfrm>
            <a:off x="5721350" y="1274763"/>
            <a:ext cx="3270250" cy="3328987"/>
            <a:chOff x="5722125" y="1274925"/>
            <a:chExt cx="3269474" cy="3329230"/>
          </a:xfrm>
        </p:grpSpPr>
        <p:pic>
          <p:nvPicPr>
            <p:cNvPr id="38918" name="Shape 192"/>
            <p:cNvPicPr preferRelativeResize="0">
              <a:picLocks noChangeAspect="1" noChangeArrowheads="1"/>
            </p:cNvPicPr>
            <p:nvPr/>
          </p:nvPicPr>
          <p:blipFill>
            <a:blip r:embed="rId4"/>
            <a:srcRect/>
            <a:stretch>
              <a:fillRect/>
            </a:stretch>
          </p:blipFill>
          <p:spPr bwMode="auto">
            <a:xfrm>
              <a:off x="5722125" y="1274925"/>
              <a:ext cx="3269474" cy="3329230"/>
            </a:xfrm>
            <a:prstGeom prst="rect">
              <a:avLst/>
            </a:prstGeom>
            <a:noFill/>
            <a:ln w="9525">
              <a:noFill/>
              <a:miter lim="800000"/>
              <a:headEnd/>
              <a:tailEnd/>
            </a:ln>
          </p:spPr>
        </p:pic>
        <p:pic>
          <p:nvPicPr>
            <p:cNvPr id="38919" name="Shape 193"/>
            <p:cNvPicPr preferRelativeResize="0">
              <a:picLocks noChangeAspect="1" noChangeArrowheads="1"/>
            </p:cNvPicPr>
            <p:nvPr/>
          </p:nvPicPr>
          <p:blipFill>
            <a:blip r:embed="rId4"/>
            <a:srcRect l="32849" r="52113" b="82851"/>
            <a:stretch>
              <a:fillRect/>
            </a:stretch>
          </p:blipFill>
          <p:spPr bwMode="auto">
            <a:xfrm>
              <a:off x="5729375" y="1274925"/>
              <a:ext cx="885774" cy="1574575"/>
            </a:xfrm>
            <a:prstGeom prst="rect">
              <a:avLst/>
            </a:prstGeom>
            <a:noFill/>
            <a:ln w="9525">
              <a:noFill/>
              <a:miter lim="800000"/>
              <a:headEnd/>
              <a:tailEnd/>
            </a:ln>
          </p:spPr>
        </p:pic>
        <p:pic>
          <p:nvPicPr>
            <p:cNvPr id="38920" name="Shape 194"/>
            <p:cNvPicPr preferRelativeResize="0">
              <a:picLocks noChangeAspect="1" noChangeArrowheads="1"/>
            </p:cNvPicPr>
            <p:nvPr/>
          </p:nvPicPr>
          <p:blipFill>
            <a:blip r:embed="rId4"/>
            <a:srcRect l="32849" r="52113" b="82851"/>
            <a:stretch>
              <a:fillRect/>
            </a:stretch>
          </p:blipFill>
          <p:spPr bwMode="auto">
            <a:xfrm>
              <a:off x="6349099" y="1274925"/>
              <a:ext cx="418449" cy="522975"/>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
        <p:cNvGrpSpPr/>
        <p:nvPr/>
      </p:nvGrpSpPr>
      <p:grpSpPr>
        <a:xfrm>
          <a:off x="0" y="0"/>
          <a:ext cx="0" cy="0"/>
          <a:chOff x="0" y="0"/>
          <a:chExt cx="0" cy="0"/>
        </a:xfrm>
      </p:grpSpPr>
      <p:sp>
        <p:nvSpPr>
          <p:cNvPr id="40962" name="Shape 199"/>
          <p:cNvSpPr txBox="1">
            <a:spLocks noGrp="1"/>
          </p:cNvSpPr>
          <p:nvPr>
            <p:ph type="title"/>
          </p:nvPr>
        </p:nvSpPr>
        <p:spPr>
          <a:xfrm>
            <a:off x="114300" y="239713"/>
            <a:ext cx="8940800" cy="882650"/>
          </a:xfrm>
        </p:spPr>
        <p:txBody>
          <a:bodyPr/>
          <a:lstStyle/>
          <a:p>
            <a:pPr algn="ctr" eaLnBrk="1" hangingPunct="1">
              <a:lnSpc>
                <a:spcPct val="115000"/>
              </a:lnSpc>
              <a:spcBef>
                <a:spcPct val="0"/>
              </a:spcBef>
              <a:buClr>
                <a:srgbClr val="000000"/>
              </a:buClr>
            </a:pPr>
            <a:r>
              <a:rPr lang="en-US" sz="5500" smtClean="0">
                <a:latin typeface="Luckiest Guy" charset="0"/>
                <a:cs typeface="Arial" charset="0"/>
                <a:sym typeface="Luckiest Guy" charset="0"/>
              </a:rPr>
              <a:t>Mi’kmaq History Month</a:t>
            </a:r>
          </a:p>
        </p:txBody>
      </p:sp>
      <p:sp>
        <p:nvSpPr>
          <p:cNvPr id="40963" name="Shape 200">
            <a:hlinkClick r:id="rId3" action="ppaction://hlinksldjump"/>
          </p:cNvPr>
          <p:cNvSpPr txBox="1">
            <a:spLocks noChangeArrowheads="1"/>
          </p:cNvSpPr>
          <p:nvPr/>
        </p:nvSpPr>
        <p:spPr bwMode="auto">
          <a:xfrm>
            <a:off x="7202488" y="5738813"/>
            <a:ext cx="1852612" cy="1046162"/>
          </a:xfrm>
          <a:prstGeom prst="rect">
            <a:avLst/>
          </a:prstGeom>
          <a:noFill/>
          <a:ln w="9525">
            <a:noFill/>
            <a:miter lim="800000"/>
            <a:headEnd/>
            <a:tailEnd/>
          </a:ln>
        </p:spPr>
        <p:txBody>
          <a:bodyPr lIns="91425" tIns="91425" rIns="91425" bIns="91425"/>
          <a:lstStyle/>
          <a:p>
            <a:pPr algn="ctr"/>
            <a:r>
              <a:rPr lang="en-US" sz="3000" u="sng">
                <a:solidFill>
                  <a:schemeClr val="hlink"/>
                </a:solidFill>
                <a:latin typeface="Chewy" charset="0"/>
                <a:sym typeface="Chewy" charset="0"/>
                <a:hlinkClick r:id="" action="ppaction://noaction"/>
              </a:rPr>
              <a:t>Back to the Poster</a:t>
            </a:r>
          </a:p>
        </p:txBody>
      </p:sp>
      <p:pic>
        <p:nvPicPr>
          <p:cNvPr id="40964" name="Shape 201">
            <a:hlinkClick r:id="rId4"/>
          </p:cNvPr>
          <p:cNvPicPr preferRelativeResize="0">
            <a:picLocks noChangeAspect="1" noChangeArrowheads="1"/>
          </p:cNvPicPr>
          <p:nvPr/>
        </p:nvPicPr>
        <p:blipFill>
          <a:blip r:embed="rId5"/>
          <a:srcRect/>
          <a:stretch>
            <a:fillRect/>
          </a:stretch>
        </p:blipFill>
        <p:spPr bwMode="auto">
          <a:xfrm>
            <a:off x="563563" y="2024063"/>
            <a:ext cx="8026400" cy="22701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
        <p:cNvGrpSpPr/>
        <p:nvPr/>
      </p:nvGrpSpPr>
      <p:grpSpPr>
        <a:xfrm>
          <a:off x="0" y="0"/>
          <a:ext cx="0" cy="0"/>
          <a:chOff x="0" y="0"/>
          <a:chExt cx="0" cy="0"/>
        </a:xfrm>
      </p:grpSpPr>
      <p:sp>
        <p:nvSpPr>
          <p:cNvPr id="16386" name="Shape 77"/>
          <p:cNvSpPr txBox="1">
            <a:spLocks noGrp="1"/>
          </p:cNvSpPr>
          <p:nvPr>
            <p:ph type="title"/>
          </p:nvPr>
        </p:nvSpPr>
        <p:spPr>
          <a:xfrm>
            <a:off x="311150" y="593725"/>
            <a:ext cx="8521700" cy="882650"/>
          </a:xfrm>
        </p:spPr>
        <p:txBody>
          <a:bodyPr/>
          <a:lstStyle/>
          <a:p>
            <a:pPr eaLnBrk="1" hangingPunct="1">
              <a:lnSpc>
                <a:spcPct val="115000"/>
              </a:lnSpc>
              <a:spcBef>
                <a:spcPct val="0"/>
              </a:spcBef>
              <a:buClr>
                <a:srgbClr val="000000"/>
              </a:buClr>
              <a:buSzPct val="25000"/>
            </a:pPr>
            <a:r>
              <a:rPr lang="en-US" sz="5500" smtClean="0">
                <a:latin typeface="Luckiest Guy" charset="0"/>
                <a:cs typeface="Arial" charset="0"/>
                <a:sym typeface="Luckiest Guy" charset="0"/>
              </a:rPr>
              <a:t>Mi’kmaq History Month </a:t>
            </a:r>
          </a:p>
        </p:txBody>
      </p:sp>
      <p:sp>
        <p:nvSpPr>
          <p:cNvPr id="16387" name="Shape 78"/>
          <p:cNvSpPr txBox="1">
            <a:spLocks noGrp="1"/>
          </p:cNvSpPr>
          <p:nvPr>
            <p:ph type="title"/>
          </p:nvPr>
        </p:nvSpPr>
        <p:spPr>
          <a:xfrm>
            <a:off x="2325688" y="1508125"/>
            <a:ext cx="4645025" cy="882650"/>
          </a:xfrm>
        </p:spPr>
        <p:txBody>
          <a:bodyPr/>
          <a:lstStyle/>
          <a:p>
            <a:pPr eaLnBrk="1" hangingPunct="1">
              <a:lnSpc>
                <a:spcPct val="115000"/>
              </a:lnSpc>
              <a:spcBef>
                <a:spcPct val="0"/>
              </a:spcBef>
              <a:buClr>
                <a:srgbClr val="000000"/>
              </a:buClr>
            </a:pPr>
            <a:r>
              <a:rPr lang="en-US" sz="5500" smtClean="0">
                <a:latin typeface="Luckiest Guy" charset="0"/>
                <a:cs typeface="Arial" charset="0"/>
                <a:sym typeface="Luckiest Guy" charset="0"/>
              </a:rPr>
              <a:t>October 2017</a:t>
            </a:r>
          </a:p>
        </p:txBody>
      </p:sp>
      <p:sp>
        <p:nvSpPr>
          <p:cNvPr id="16388" name="Shape 79"/>
          <p:cNvSpPr txBox="1">
            <a:spLocks noGrp="1"/>
          </p:cNvSpPr>
          <p:nvPr>
            <p:ph type="title"/>
          </p:nvPr>
        </p:nvSpPr>
        <p:spPr>
          <a:xfrm>
            <a:off x="387350" y="2422525"/>
            <a:ext cx="8521700" cy="882650"/>
          </a:xfrm>
        </p:spPr>
        <p:txBody>
          <a:bodyPr/>
          <a:lstStyle/>
          <a:p>
            <a:pPr algn="ctr" eaLnBrk="1" hangingPunct="1">
              <a:lnSpc>
                <a:spcPct val="115000"/>
              </a:lnSpc>
              <a:spcBef>
                <a:spcPct val="0"/>
              </a:spcBef>
              <a:buClr>
                <a:srgbClr val="000000"/>
              </a:buClr>
            </a:pPr>
            <a:r>
              <a:rPr lang="en-US" sz="5500" smtClean="0">
                <a:latin typeface="Luckiest Guy" charset="0"/>
                <a:cs typeface="Arial" charset="0"/>
                <a:sym typeface="Luckiest Guy" charset="0"/>
              </a:rPr>
              <a:t>Innovation and Legacy</a:t>
            </a:r>
          </a:p>
        </p:txBody>
      </p:sp>
      <p:pic>
        <p:nvPicPr>
          <p:cNvPr id="16389" name="Shape 80" descr="File:Mikmaq State Flag (vertical).svg - Wikimedia Commons"/>
          <p:cNvPicPr preferRelativeResize="0">
            <a:picLocks noChangeAspect="1" noChangeArrowheads="1"/>
          </p:cNvPicPr>
          <p:nvPr/>
        </p:nvPicPr>
        <p:blipFill>
          <a:blip r:embed="rId3"/>
          <a:srcRect/>
          <a:stretch>
            <a:fillRect/>
          </a:stretch>
        </p:blipFill>
        <p:spPr bwMode="auto">
          <a:xfrm>
            <a:off x="1681163" y="3454400"/>
            <a:ext cx="5781675" cy="2890838"/>
          </a:xfrm>
          <a:prstGeom prst="rect">
            <a:avLst/>
          </a:prstGeom>
          <a:noFill/>
          <a:ln w="9525">
            <a:noFill/>
            <a:miter lim="800000"/>
            <a:headEnd/>
            <a:tailEnd/>
          </a:ln>
        </p:spPr>
      </p:pic>
      <p:sp>
        <p:nvSpPr>
          <p:cNvPr id="16390" name="Shape 81"/>
          <p:cNvSpPr txBox="1">
            <a:spLocks noChangeArrowheads="1"/>
          </p:cNvSpPr>
          <p:nvPr/>
        </p:nvSpPr>
        <p:spPr bwMode="auto">
          <a:xfrm>
            <a:off x="7202488" y="5738813"/>
            <a:ext cx="1852612" cy="1046162"/>
          </a:xfrm>
          <a:prstGeom prst="rect">
            <a:avLst/>
          </a:prstGeom>
          <a:noFill/>
          <a:ln w="9525">
            <a:noFill/>
            <a:miter lim="800000"/>
            <a:headEnd/>
            <a:tailEnd/>
          </a:ln>
        </p:spPr>
        <p:txBody>
          <a:bodyPr lIns="91425" tIns="91425" rIns="91425" bIns="91425"/>
          <a:lstStyle/>
          <a:p>
            <a:pPr algn="ctr"/>
            <a:r>
              <a:rPr lang="en-US" sz="3000" u="sng">
                <a:solidFill>
                  <a:schemeClr val="hlink"/>
                </a:solidFill>
                <a:latin typeface="Chewy" charset="0"/>
                <a:sym typeface="Chewy" charset="0"/>
                <a:hlinkClick r:id="rId4" action="ppaction://hlinksldjump"/>
              </a:rPr>
              <a:t>Back to the Poster</a:t>
            </a:r>
            <a:endParaRPr lang="en-US" sz="3000" u="sng">
              <a:solidFill>
                <a:schemeClr val="hlink"/>
              </a:solidFill>
              <a:latin typeface="Chewy" charset="0"/>
              <a:sym typeface="Chewy" charset="0"/>
              <a:hlinkClick r:id="" action="ppaction://noaction"/>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
        <p:cNvGrpSpPr/>
        <p:nvPr/>
      </p:nvGrpSpPr>
      <p:grpSpPr>
        <a:xfrm>
          <a:off x="0" y="0"/>
          <a:ext cx="0" cy="0"/>
          <a:chOff x="0" y="0"/>
          <a:chExt cx="0" cy="0"/>
        </a:xfrm>
      </p:grpSpPr>
      <p:sp>
        <p:nvSpPr>
          <p:cNvPr id="18434" name="Shape 86"/>
          <p:cNvSpPr txBox="1">
            <a:spLocks noGrp="1"/>
          </p:cNvSpPr>
          <p:nvPr>
            <p:ph type="title"/>
          </p:nvPr>
        </p:nvSpPr>
        <p:spPr>
          <a:xfrm>
            <a:off x="374650" y="239713"/>
            <a:ext cx="8521700" cy="882650"/>
          </a:xfrm>
        </p:spPr>
        <p:txBody>
          <a:bodyPr/>
          <a:lstStyle/>
          <a:p>
            <a:pPr algn="ctr" eaLnBrk="1" hangingPunct="1">
              <a:lnSpc>
                <a:spcPct val="115000"/>
              </a:lnSpc>
              <a:spcBef>
                <a:spcPct val="0"/>
              </a:spcBef>
              <a:buClr>
                <a:srgbClr val="000000"/>
              </a:buClr>
            </a:pPr>
            <a:r>
              <a:rPr lang="en-US" sz="5500" smtClean="0">
                <a:latin typeface="Luckiest Guy" charset="0"/>
                <a:cs typeface="Arial" charset="0"/>
                <a:sym typeface="Luckiest Guy" charset="0"/>
              </a:rPr>
              <a:t>Innovation and Legacy</a:t>
            </a:r>
          </a:p>
        </p:txBody>
      </p:sp>
      <p:sp>
        <p:nvSpPr>
          <p:cNvPr id="18435" name="Shape 87"/>
          <p:cNvSpPr txBox="1">
            <a:spLocks noChangeArrowheads="1"/>
          </p:cNvSpPr>
          <p:nvPr/>
        </p:nvSpPr>
        <p:spPr bwMode="auto">
          <a:xfrm>
            <a:off x="7202488" y="5738813"/>
            <a:ext cx="1852612" cy="1046162"/>
          </a:xfrm>
          <a:prstGeom prst="rect">
            <a:avLst/>
          </a:prstGeom>
          <a:noFill/>
          <a:ln w="9525">
            <a:noFill/>
            <a:miter lim="800000"/>
            <a:headEnd/>
            <a:tailEnd/>
          </a:ln>
        </p:spPr>
        <p:txBody>
          <a:bodyPr lIns="91425" tIns="91425" rIns="91425" bIns="91425"/>
          <a:lstStyle/>
          <a:p>
            <a:pPr algn="ctr"/>
            <a:r>
              <a:rPr lang="en-US" sz="3000" u="sng">
                <a:solidFill>
                  <a:schemeClr val="hlink"/>
                </a:solidFill>
                <a:latin typeface="Chewy" charset="0"/>
                <a:sym typeface="Chewy" charset="0"/>
                <a:hlinkClick r:id="rId3" action="ppaction://hlinksldjump"/>
              </a:rPr>
              <a:t>Back to the Poster</a:t>
            </a:r>
            <a:endParaRPr lang="en-US" sz="3000" u="sng">
              <a:solidFill>
                <a:schemeClr val="hlink"/>
              </a:solidFill>
              <a:latin typeface="Chewy" charset="0"/>
              <a:sym typeface="Chewy" charset="0"/>
              <a:hlinkClick r:id="" action="ppaction://noaction"/>
            </a:endParaRPr>
          </a:p>
        </p:txBody>
      </p:sp>
      <p:sp>
        <p:nvSpPr>
          <p:cNvPr id="18436" name="Shape 88"/>
          <p:cNvSpPr txBox="1">
            <a:spLocks noChangeArrowheads="1"/>
          </p:cNvSpPr>
          <p:nvPr/>
        </p:nvSpPr>
        <p:spPr bwMode="auto">
          <a:xfrm>
            <a:off x="454025" y="1512888"/>
            <a:ext cx="8361363" cy="2649537"/>
          </a:xfrm>
          <a:prstGeom prst="rect">
            <a:avLst/>
          </a:prstGeom>
          <a:noFill/>
          <a:ln w="9525">
            <a:noFill/>
            <a:miter lim="800000"/>
            <a:headEnd/>
            <a:tailEnd/>
          </a:ln>
        </p:spPr>
        <p:txBody>
          <a:bodyPr lIns="91425" tIns="91425" rIns="91425" bIns="91425"/>
          <a:lstStyle/>
          <a:p>
            <a:pPr>
              <a:lnSpc>
                <a:spcPct val="115000"/>
              </a:lnSpc>
              <a:buClr>
                <a:srgbClr val="000000"/>
              </a:buClr>
              <a:buSzPct val="46000"/>
              <a:buFont typeface="Arial" charset="0"/>
              <a:buNone/>
            </a:pPr>
            <a:r>
              <a:rPr lang="en-US" sz="2400" b="1"/>
              <a:t>The Mi’kmaq have lived in Mi’kma’ki for thousands of years. The knowledge that grew over these generations resulted in sophisticated relationships with our homeland. The seasons, cycles, animals and plants of the Mi’kma’ki are at the core of our culture and language.</a:t>
            </a:r>
          </a:p>
          <a:p>
            <a:endParaRPr lang="en-CA"/>
          </a:p>
        </p:txBody>
      </p:sp>
      <p:pic>
        <p:nvPicPr>
          <p:cNvPr id="18437" name="Shape 89"/>
          <p:cNvPicPr preferRelativeResize="0">
            <a:picLocks noChangeAspect="1" noChangeArrowheads="1"/>
          </p:cNvPicPr>
          <p:nvPr/>
        </p:nvPicPr>
        <p:blipFill>
          <a:blip r:embed="rId4"/>
          <a:srcRect/>
          <a:stretch>
            <a:fillRect/>
          </a:stretch>
        </p:blipFill>
        <p:spPr bwMode="auto">
          <a:xfrm>
            <a:off x="2549525" y="3709988"/>
            <a:ext cx="3457575" cy="3074987"/>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
        <p:cNvGrpSpPr/>
        <p:nvPr/>
      </p:nvGrpSpPr>
      <p:grpSpPr>
        <a:xfrm>
          <a:off x="0" y="0"/>
          <a:ext cx="0" cy="0"/>
          <a:chOff x="0" y="0"/>
          <a:chExt cx="0" cy="0"/>
        </a:xfrm>
      </p:grpSpPr>
      <p:sp>
        <p:nvSpPr>
          <p:cNvPr id="20482" name="Shape 94"/>
          <p:cNvSpPr txBox="1">
            <a:spLocks noGrp="1"/>
          </p:cNvSpPr>
          <p:nvPr>
            <p:ph type="title"/>
          </p:nvPr>
        </p:nvSpPr>
        <p:spPr>
          <a:xfrm>
            <a:off x="374650" y="239713"/>
            <a:ext cx="8521700" cy="882650"/>
          </a:xfrm>
        </p:spPr>
        <p:txBody>
          <a:bodyPr/>
          <a:lstStyle/>
          <a:p>
            <a:pPr algn="ctr" eaLnBrk="1" hangingPunct="1">
              <a:lnSpc>
                <a:spcPct val="115000"/>
              </a:lnSpc>
              <a:spcBef>
                <a:spcPct val="0"/>
              </a:spcBef>
              <a:buClr>
                <a:srgbClr val="000000"/>
              </a:buClr>
            </a:pPr>
            <a:r>
              <a:rPr lang="en-US" sz="5500" smtClean="0">
                <a:latin typeface="Luckiest Guy" charset="0"/>
                <a:cs typeface="Arial" charset="0"/>
                <a:sym typeface="Luckiest Guy" charset="0"/>
              </a:rPr>
              <a:t>Weirs and Spears</a:t>
            </a:r>
          </a:p>
        </p:txBody>
      </p:sp>
      <p:sp>
        <p:nvSpPr>
          <p:cNvPr id="20483" name="Shape 95"/>
          <p:cNvSpPr txBox="1">
            <a:spLocks noChangeArrowheads="1"/>
          </p:cNvSpPr>
          <p:nvPr/>
        </p:nvSpPr>
        <p:spPr bwMode="auto">
          <a:xfrm>
            <a:off x="7278688" y="5738813"/>
            <a:ext cx="1852612" cy="1046162"/>
          </a:xfrm>
          <a:prstGeom prst="rect">
            <a:avLst/>
          </a:prstGeom>
          <a:noFill/>
          <a:ln w="9525">
            <a:noFill/>
            <a:miter lim="800000"/>
            <a:headEnd/>
            <a:tailEnd/>
          </a:ln>
        </p:spPr>
        <p:txBody>
          <a:bodyPr lIns="91425" tIns="91425" rIns="91425" bIns="91425"/>
          <a:lstStyle/>
          <a:p>
            <a:pPr algn="ctr"/>
            <a:r>
              <a:rPr lang="en-US" sz="3000" u="sng">
                <a:solidFill>
                  <a:schemeClr val="hlink"/>
                </a:solidFill>
                <a:latin typeface="Chewy" charset="0"/>
                <a:sym typeface="Chewy" charset="0"/>
                <a:hlinkClick r:id="rId3" action="ppaction://hlinksldjump"/>
              </a:rPr>
              <a:t>Back to the Poster</a:t>
            </a:r>
            <a:endParaRPr lang="en-US" sz="3000" u="sng">
              <a:solidFill>
                <a:schemeClr val="hlink"/>
              </a:solidFill>
              <a:latin typeface="Chewy" charset="0"/>
              <a:sym typeface="Chewy" charset="0"/>
              <a:hlinkClick r:id="" action="ppaction://noaction"/>
            </a:endParaRPr>
          </a:p>
        </p:txBody>
      </p:sp>
      <p:pic>
        <p:nvPicPr>
          <p:cNvPr id="20484" name="Shape 96"/>
          <p:cNvPicPr preferRelativeResize="0">
            <a:picLocks noChangeAspect="1" noChangeArrowheads="1"/>
          </p:cNvPicPr>
          <p:nvPr/>
        </p:nvPicPr>
        <p:blipFill>
          <a:blip r:embed="rId4"/>
          <a:srcRect/>
          <a:stretch>
            <a:fillRect/>
          </a:stretch>
        </p:blipFill>
        <p:spPr bwMode="auto">
          <a:xfrm>
            <a:off x="6262688" y="1147763"/>
            <a:ext cx="2690812" cy="4640262"/>
          </a:xfrm>
          <a:prstGeom prst="rect">
            <a:avLst/>
          </a:prstGeom>
          <a:noFill/>
          <a:ln w="9525">
            <a:noFill/>
            <a:miter lim="800000"/>
            <a:headEnd/>
            <a:tailEnd/>
          </a:ln>
        </p:spPr>
      </p:pic>
      <p:sp>
        <p:nvSpPr>
          <p:cNvPr id="20485" name="Shape 97"/>
          <p:cNvSpPr txBox="1">
            <a:spLocks noChangeArrowheads="1"/>
          </p:cNvSpPr>
          <p:nvPr/>
        </p:nvSpPr>
        <p:spPr bwMode="auto">
          <a:xfrm>
            <a:off x="454025" y="1071563"/>
            <a:ext cx="5751513" cy="4503737"/>
          </a:xfrm>
          <a:prstGeom prst="rect">
            <a:avLst/>
          </a:prstGeom>
          <a:solidFill>
            <a:srgbClr val="CFE2F3"/>
          </a:solidFill>
          <a:ln w="9525">
            <a:noFill/>
            <a:miter lim="800000"/>
            <a:headEnd/>
            <a:tailEnd/>
          </a:ln>
        </p:spPr>
        <p:txBody>
          <a:bodyPr lIns="91425" tIns="91425" rIns="91425" bIns="91425"/>
          <a:lstStyle/>
          <a:p>
            <a:pPr>
              <a:lnSpc>
                <a:spcPct val="115000"/>
              </a:lnSpc>
            </a:pPr>
            <a:r>
              <a:rPr lang="en-US" sz="2400" b="1"/>
              <a:t>Fishing weirs are age old technology best used for river running, migratory species, such as </a:t>
            </a:r>
            <a:r>
              <a:rPr lang="en-US" sz="2400" b="1" i="1"/>
              <a:t>plamu </a:t>
            </a:r>
            <a:r>
              <a:rPr lang="en-US" sz="2400" b="1"/>
              <a:t>(salmon) and </a:t>
            </a:r>
            <a:r>
              <a:rPr lang="en-US" sz="2400" b="1" i="1"/>
              <a:t>kataq </a:t>
            </a:r>
            <a:r>
              <a:rPr lang="en-US" sz="2400" b="1"/>
              <a:t>(eels). We still see evidence of weirs throughout the river system and tidal waters of Mi’kma’ki.  The Mi’kmaq are also highly skilled in spearing, using different forms for specific type of game. Certain foodstuffs like </a:t>
            </a:r>
            <a:r>
              <a:rPr lang="en-US" sz="2400" b="1" i="1"/>
              <a:t>kataq </a:t>
            </a:r>
            <a:r>
              <a:rPr lang="en-US" sz="2400" b="1"/>
              <a:t>are speared in the winter and the summer, while </a:t>
            </a:r>
            <a:r>
              <a:rPr lang="en-US" sz="2400" b="1" i="1"/>
              <a:t>plamu </a:t>
            </a:r>
            <a:r>
              <a:rPr lang="en-US" sz="2400" b="1"/>
              <a:t>can be hunted year-round.</a:t>
            </a:r>
          </a:p>
          <a:p>
            <a:endParaRPr lang="en-CA"/>
          </a:p>
        </p:txBody>
      </p:sp>
      <p:pic>
        <p:nvPicPr>
          <p:cNvPr id="20486" name="Shape 98"/>
          <p:cNvPicPr preferRelativeResize="0">
            <a:picLocks noChangeAspect="1" noChangeArrowheads="1"/>
          </p:cNvPicPr>
          <p:nvPr/>
        </p:nvPicPr>
        <p:blipFill>
          <a:blip r:embed="rId5"/>
          <a:srcRect/>
          <a:stretch>
            <a:fillRect/>
          </a:stretch>
        </p:blipFill>
        <p:spPr bwMode="auto">
          <a:xfrm>
            <a:off x="6262688" y="3513138"/>
            <a:ext cx="1203325" cy="26892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
        <p:cNvGrpSpPr/>
        <p:nvPr/>
      </p:nvGrpSpPr>
      <p:grpSpPr>
        <a:xfrm>
          <a:off x="0" y="0"/>
          <a:ext cx="0" cy="0"/>
          <a:chOff x="0" y="0"/>
          <a:chExt cx="0" cy="0"/>
        </a:xfrm>
      </p:grpSpPr>
      <p:sp>
        <p:nvSpPr>
          <p:cNvPr id="22530" name="Shape 103"/>
          <p:cNvSpPr txBox="1">
            <a:spLocks noGrp="1"/>
          </p:cNvSpPr>
          <p:nvPr>
            <p:ph type="title"/>
          </p:nvPr>
        </p:nvSpPr>
        <p:spPr>
          <a:xfrm>
            <a:off x="374650" y="239713"/>
            <a:ext cx="8521700" cy="882650"/>
          </a:xfrm>
        </p:spPr>
        <p:txBody>
          <a:bodyPr/>
          <a:lstStyle/>
          <a:p>
            <a:pPr algn="ctr" eaLnBrk="1" hangingPunct="1">
              <a:lnSpc>
                <a:spcPct val="115000"/>
              </a:lnSpc>
              <a:spcBef>
                <a:spcPct val="0"/>
              </a:spcBef>
              <a:buClr>
                <a:srgbClr val="000000"/>
              </a:buClr>
            </a:pPr>
            <a:r>
              <a:rPr lang="en-US" sz="5500" smtClean="0">
                <a:latin typeface="Luckiest Guy" charset="0"/>
                <a:cs typeface="Arial" charset="0"/>
                <a:sym typeface="Luckiest Guy" charset="0"/>
              </a:rPr>
              <a:t>Maple Syrup</a:t>
            </a:r>
          </a:p>
        </p:txBody>
      </p:sp>
      <p:sp>
        <p:nvSpPr>
          <p:cNvPr id="22531" name="Shape 104"/>
          <p:cNvSpPr txBox="1">
            <a:spLocks noChangeArrowheads="1"/>
          </p:cNvSpPr>
          <p:nvPr/>
        </p:nvSpPr>
        <p:spPr bwMode="auto">
          <a:xfrm>
            <a:off x="7202488" y="5738813"/>
            <a:ext cx="1852612" cy="1046162"/>
          </a:xfrm>
          <a:prstGeom prst="rect">
            <a:avLst/>
          </a:prstGeom>
          <a:noFill/>
          <a:ln w="9525">
            <a:noFill/>
            <a:miter lim="800000"/>
            <a:headEnd/>
            <a:tailEnd/>
          </a:ln>
        </p:spPr>
        <p:txBody>
          <a:bodyPr lIns="91425" tIns="91425" rIns="91425" bIns="91425"/>
          <a:lstStyle/>
          <a:p>
            <a:pPr algn="ctr"/>
            <a:r>
              <a:rPr lang="en-US" sz="3000" u="sng">
                <a:solidFill>
                  <a:schemeClr val="hlink"/>
                </a:solidFill>
                <a:latin typeface="Chewy" charset="0"/>
                <a:sym typeface="Chewy" charset="0"/>
                <a:hlinkClick r:id="rId3" action="ppaction://hlinksldjump"/>
              </a:rPr>
              <a:t>Back to the Poster</a:t>
            </a:r>
            <a:endParaRPr lang="en-US" sz="3000" u="sng">
              <a:solidFill>
                <a:schemeClr val="hlink"/>
              </a:solidFill>
              <a:latin typeface="Chewy" charset="0"/>
              <a:sym typeface="Chewy" charset="0"/>
              <a:hlinkClick r:id="" action="ppaction://noaction"/>
            </a:endParaRPr>
          </a:p>
        </p:txBody>
      </p:sp>
      <p:sp>
        <p:nvSpPr>
          <p:cNvPr id="22532" name="Shape 105"/>
          <p:cNvSpPr txBox="1">
            <a:spLocks noChangeArrowheads="1"/>
          </p:cNvSpPr>
          <p:nvPr/>
        </p:nvSpPr>
        <p:spPr bwMode="auto">
          <a:xfrm>
            <a:off x="454025" y="1198563"/>
            <a:ext cx="8362950" cy="2647950"/>
          </a:xfrm>
          <a:prstGeom prst="rect">
            <a:avLst/>
          </a:prstGeom>
          <a:noFill/>
          <a:ln w="9525">
            <a:noFill/>
            <a:miter lim="800000"/>
            <a:headEnd/>
            <a:tailEnd/>
          </a:ln>
        </p:spPr>
        <p:txBody>
          <a:bodyPr lIns="91425" tIns="91425" rIns="91425" bIns="91425"/>
          <a:lstStyle/>
          <a:p>
            <a:pPr>
              <a:lnSpc>
                <a:spcPct val="115000"/>
              </a:lnSpc>
            </a:pPr>
            <a:r>
              <a:rPr lang="en-US" sz="2400" b="1"/>
              <a:t>A food source and medicine. The Mi’kmaq have been tapping maple trees for generations. When the Europeans arrived the Mi’kmaq  taught them how to harvest the syrup, which helped them at the end of a long winter in Mi’kma’ki. </a:t>
            </a:r>
          </a:p>
          <a:p>
            <a:pPr>
              <a:lnSpc>
                <a:spcPct val="115000"/>
              </a:lnSpc>
            </a:pPr>
            <a:endParaRPr lang="en-CA" sz="2400" b="1"/>
          </a:p>
        </p:txBody>
      </p:sp>
      <p:pic>
        <p:nvPicPr>
          <p:cNvPr id="22533" name="Shape 106"/>
          <p:cNvPicPr preferRelativeResize="0">
            <a:picLocks noChangeAspect="1" noChangeArrowheads="1"/>
          </p:cNvPicPr>
          <p:nvPr/>
        </p:nvPicPr>
        <p:blipFill>
          <a:blip r:embed="rId4"/>
          <a:srcRect/>
          <a:stretch>
            <a:fillRect/>
          </a:stretch>
        </p:blipFill>
        <p:spPr bwMode="auto">
          <a:xfrm>
            <a:off x="2384425" y="3355975"/>
            <a:ext cx="4424363" cy="3429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
        <p:cNvGrpSpPr/>
        <p:nvPr/>
      </p:nvGrpSpPr>
      <p:grpSpPr>
        <a:xfrm>
          <a:off x="0" y="0"/>
          <a:ext cx="0" cy="0"/>
          <a:chOff x="0" y="0"/>
          <a:chExt cx="0" cy="0"/>
        </a:xfrm>
      </p:grpSpPr>
      <p:sp>
        <p:nvSpPr>
          <p:cNvPr id="24578" name="Shape 111"/>
          <p:cNvSpPr txBox="1">
            <a:spLocks noGrp="1"/>
          </p:cNvSpPr>
          <p:nvPr>
            <p:ph type="title"/>
          </p:nvPr>
        </p:nvSpPr>
        <p:spPr>
          <a:xfrm>
            <a:off x="374650" y="239713"/>
            <a:ext cx="8521700" cy="882650"/>
          </a:xfrm>
        </p:spPr>
        <p:txBody>
          <a:bodyPr/>
          <a:lstStyle/>
          <a:p>
            <a:pPr algn="ctr" eaLnBrk="1" hangingPunct="1">
              <a:lnSpc>
                <a:spcPct val="115000"/>
              </a:lnSpc>
              <a:spcBef>
                <a:spcPct val="0"/>
              </a:spcBef>
              <a:buClr>
                <a:srgbClr val="000000"/>
              </a:buClr>
            </a:pPr>
            <a:r>
              <a:rPr lang="en-US" sz="5500" smtClean="0">
                <a:latin typeface="Luckiest Guy" charset="0"/>
                <a:cs typeface="Arial" charset="0"/>
                <a:sym typeface="Luckiest Guy" charset="0"/>
              </a:rPr>
              <a:t>Mi’kmaw Double Bow</a:t>
            </a:r>
          </a:p>
        </p:txBody>
      </p:sp>
      <p:sp>
        <p:nvSpPr>
          <p:cNvPr id="24579" name="Shape 112"/>
          <p:cNvSpPr txBox="1">
            <a:spLocks noChangeArrowheads="1"/>
          </p:cNvSpPr>
          <p:nvPr/>
        </p:nvSpPr>
        <p:spPr bwMode="auto">
          <a:xfrm>
            <a:off x="441325" y="1122363"/>
            <a:ext cx="4414838" cy="5057775"/>
          </a:xfrm>
          <a:prstGeom prst="rect">
            <a:avLst/>
          </a:prstGeom>
          <a:noFill/>
          <a:ln w="9525">
            <a:noFill/>
            <a:miter lim="800000"/>
            <a:headEnd/>
            <a:tailEnd/>
          </a:ln>
        </p:spPr>
        <p:txBody>
          <a:bodyPr lIns="91425" tIns="91425" rIns="91425" bIns="91425"/>
          <a:lstStyle/>
          <a:p>
            <a:pPr>
              <a:lnSpc>
                <a:spcPct val="115000"/>
              </a:lnSpc>
            </a:pPr>
            <a:r>
              <a:rPr lang="en-US" sz="2400" b="1"/>
              <a:t>The unique Mi’kmaw double bow is made of two bows that are strung together. The larger bow is curved compressing inward, while the smaller outside bow pushes outward. This combined technique creates multiple compression points, allowing intense energy to shoot one’s arrow farther and faster.</a:t>
            </a:r>
          </a:p>
          <a:p>
            <a:pPr>
              <a:lnSpc>
                <a:spcPct val="115000"/>
              </a:lnSpc>
            </a:pPr>
            <a:endParaRPr lang="en-CA" sz="2400" b="1"/>
          </a:p>
          <a:p>
            <a:endParaRPr lang="en-CA"/>
          </a:p>
        </p:txBody>
      </p:sp>
      <p:grpSp>
        <p:nvGrpSpPr>
          <p:cNvPr id="24580" name="Shape 113"/>
          <p:cNvGrpSpPr>
            <a:grpSpLocks/>
          </p:cNvGrpSpPr>
          <p:nvPr/>
        </p:nvGrpSpPr>
        <p:grpSpPr bwMode="auto">
          <a:xfrm>
            <a:off x="4856163" y="1122363"/>
            <a:ext cx="3043237" cy="5735637"/>
            <a:chOff x="4855625" y="1122525"/>
            <a:chExt cx="3044225" cy="5735475"/>
          </a:xfrm>
        </p:grpSpPr>
        <p:pic>
          <p:nvPicPr>
            <p:cNvPr id="24582" name="Shape 114"/>
            <p:cNvPicPr preferRelativeResize="0">
              <a:picLocks noChangeAspect="1" noChangeArrowheads="1"/>
            </p:cNvPicPr>
            <p:nvPr/>
          </p:nvPicPr>
          <p:blipFill>
            <a:blip r:embed="rId3"/>
            <a:srcRect/>
            <a:stretch>
              <a:fillRect/>
            </a:stretch>
          </p:blipFill>
          <p:spPr bwMode="auto">
            <a:xfrm>
              <a:off x="4855625" y="1122525"/>
              <a:ext cx="3044224" cy="5735475"/>
            </a:xfrm>
            <a:prstGeom prst="rect">
              <a:avLst/>
            </a:prstGeom>
            <a:noFill/>
            <a:ln w="9525">
              <a:noFill/>
              <a:miter lim="800000"/>
              <a:headEnd/>
              <a:tailEnd/>
            </a:ln>
          </p:spPr>
        </p:pic>
        <p:pic>
          <p:nvPicPr>
            <p:cNvPr id="24583" name="Shape 115"/>
            <p:cNvPicPr preferRelativeResize="0">
              <a:picLocks noChangeAspect="1" noChangeArrowheads="1"/>
            </p:cNvPicPr>
            <p:nvPr/>
          </p:nvPicPr>
          <p:blipFill>
            <a:blip r:embed="rId3"/>
            <a:srcRect t="31425" r="81799" b="47902"/>
            <a:stretch>
              <a:fillRect/>
            </a:stretch>
          </p:blipFill>
          <p:spPr bwMode="auto">
            <a:xfrm>
              <a:off x="7533000" y="3058600"/>
              <a:ext cx="366850" cy="964749"/>
            </a:xfrm>
            <a:prstGeom prst="rect">
              <a:avLst/>
            </a:prstGeom>
            <a:noFill/>
            <a:ln w="9525">
              <a:noFill/>
              <a:miter lim="800000"/>
              <a:headEnd/>
              <a:tailEnd/>
            </a:ln>
          </p:spPr>
        </p:pic>
      </p:grpSp>
      <p:sp>
        <p:nvSpPr>
          <p:cNvPr id="24581" name="Shape 116"/>
          <p:cNvSpPr txBox="1">
            <a:spLocks noChangeArrowheads="1"/>
          </p:cNvSpPr>
          <p:nvPr/>
        </p:nvSpPr>
        <p:spPr bwMode="auto">
          <a:xfrm>
            <a:off x="7202488" y="5738813"/>
            <a:ext cx="1852612" cy="1046162"/>
          </a:xfrm>
          <a:prstGeom prst="rect">
            <a:avLst/>
          </a:prstGeom>
          <a:solidFill>
            <a:srgbClr val="CFE2F3"/>
          </a:solidFill>
          <a:ln w="9525">
            <a:noFill/>
            <a:miter lim="800000"/>
            <a:headEnd/>
            <a:tailEnd/>
          </a:ln>
        </p:spPr>
        <p:txBody>
          <a:bodyPr lIns="91425" tIns="91425" rIns="91425" bIns="91425"/>
          <a:lstStyle/>
          <a:p>
            <a:pPr algn="ctr"/>
            <a:r>
              <a:rPr lang="en-US" sz="3000" u="sng">
                <a:solidFill>
                  <a:schemeClr val="hlink"/>
                </a:solidFill>
                <a:latin typeface="Chewy" charset="0"/>
                <a:sym typeface="Chewy" charset="0"/>
                <a:hlinkClick r:id="rId4" action="ppaction://hlinksldjump"/>
              </a:rPr>
              <a:t>Back to the Poster</a:t>
            </a:r>
            <a:endParaRPr lang="en-US" sz="3000" u="sng">
              <a:solidFill>
                <a:schemeClr val="hlink"/>
              </a:solidFill>
              <a:latin typeface="Chewy" charset="0"/>
              <a:sym typeface="Chewy" charset="0"/>
              <a:hlinkClick r:id="" action="ppaction://noactio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
        <p:cNvGrpSpPr/>
        <p:nvPr/>
      </p:nvGrpSpPr>
      <p:grpSpPr>
        <a:xfrm>
          <a:off x="0" y="0"/>
          <a:ext cx="0" cy="0"/>
          <a:chOff x="0" y="0"/>
          <a:chExt cx="0" cy="0"/>
        </a:xfrm>
      </p:grpSpPr>
      <p:sp>
        <p:nvSpPr>
          <p:cNvPr id="26626" name="Shape 121"/>
          <p:cNvSpPr txBox="1">
            <a:spLocks noGrp="1"/>
          </p:cNvSpPr>
          <p:nvPr>
            <p:ph type="title"/>
          </p:nvPr>
        </p:nvSpPr>
        <p:spPr>
          <a:xfrm>
            <a:off x="374650" y="239713"/>
            <a:ext cx="8521700" cy="882650"/>
          </a:xfrm>
        </p:spPr>
        <p:txBody>
          <a:bodyPr/>
          <a:lstStyle/>
          <a:p>
            <a:pPr algn="ctr" eaLnBrk="1" hangingPunct="1">
              <a:lnSpc>
                <a:spcPct val="115000"/>
              </a:lnSpc>
              <a:spcBef>
                <a:spcPct val="0"/>
              </a:spcBef>
              <a:buClr>
                <a:srgbClr val="000000"/>
              </a:buClr>
            </a:pPr>
            <a:r>
              <a:rPr lang="en-US" sz="5500" smtClean="0">
                <a:latin typeface="Luckiest Guy" charset="0"/>
                <a:cs typeface="Arial" charset="0"/>
                <a:sym typeface="Luckiest Guy" charset="0"/>
              </a:rPr>
              <a:t>Hockey Stick and Puck</a:t>
            </a:r>
          </a:p>
        </p:txBody>
      </p:sp>
      <p:sp>
        <p:nvSpPr>
          <p:cNvPr id="26627" name="Shape 122"/>
          <p:cNvSpPr txBox="1">
            <a:spLocks noChangeArrowheads="1"/>
          </p:cNvSpPr>
          <p:nvPr/>
        </p:nvSpPr>
        <p:spPr bwMode="auto">
          <a:xfrm>
            <a:off x="7202488" y="5738813"/>
            <a:ext cx="1852612" cy="1046162"/>
          </a:xfrm>
          <a:prstGeom prst="rect">
            <a:avLst/>
          </a:prstGeom>
          <a:noFill/>
          <a:ln w="9525">
            <a:noFill/>
            <a:miter lim="800000"/>
            <a:headEnd/>
            <a:tailEnd/>
          </a:ln>
        </p:spPr>
        <p:txBody>
          <a:bodyPr lIns="91425" tIns="91425" rIns="91425" bIns="91425"/>
          <a:lstStyle/>
          <a:p>
            <a:pPr algn="ctr"/>
            <a:r>
              <a:rPr lang="en-US" sz="3000" u="sng">
                <a:solidFill>
                  <a:schemeClr val="hlink"/>
                </a:solidFill>
                <a:latin typeface="Chewy" charset="0"/>
                <a:sym typeface="Chewy" charset="0"/>
                <a:hlinkClick r:id="rId3" action="ppaction://hlinksldjump"/>
              </a:rPr>
              <a:t>Back to the Poster</a:t>
            </a:r>
            <a:endParaRPr lang="en-US" sz="3000" u="sng">
              <a:solidFill>
                <a:schemeClr val="hlink"/>
              </a:solidFill>
              <a:latin typeface="Chewy" charset="0"/>
              <a:sym typeface="Chewy" charset="0"/>
              <a:hlinkClick r:id="" action="ppaction://noaction"/>
            </a:endParaRPr>
          </a:p>
        </p:txBody>
      </p:sp>
      <p:sp>
        <p:nvSpPr>
          <p:cNvPr id="26628" name="Shape 123"/>
          <p:cNvSpPr txBox="1">
            <a:spLocks noChangeArrowheads="1"/>
          </p:cNvSpPr>
          <p:nvPr/>
        </p:nvSpPr>
        <p:spPr bwMode="auto">
          <a:xfrm>
            <a:off x="466725" y="1122363"/>
            <a:ext cx="6276975" cy="5135562"/>
          </a:xfrm>
          <a:prstGeom prst="rect">
            <a:avLst/>
          </a:prstGeom>
          <a:noFill/>
          <a:ln w="9525">
            <a:noFill/>
            <a:miter lim="800000"/>
            <a:headEnd/>
            <a:tailEnd/>
          </a:ln>
        </p:spPr>
        <p:txBody>
          <a:bodyPr lIns="91425" tIns="91425" rIns="91425" bIns="91425"/>
          <a:lstStyle/>
          <a:p>
            <a:pPr>
              <a:lnSpc>
                <a:spcPct val="115000"/>
              </a:lnSpc>
              <a:buClr>
                <a:srgbClr val="000000"/>
              </a:buClr>
              <a:buSzPct val="46000"/>
              <a:buFont typeface="Arial" charset="0"/>
              <a:buNone/>
            </a:pPr>
            <a:r>
              <a:rPr lang="en-US" sz="2400" b="1"/>
              <a:t>The Mi’kmaq are renowned craftspeople and carvers. The earliest hockey sticks were made from ash, elm and birch. Handcrafted Mi’kmaq hockey sticks were even sold in the 1902 Eaton winter catalogue, where you could order a child’s hockey stick for 15 cents. We used spruce to make our hockey pucks due to its strength and stability when struck. Cut half an inch above and below the branch whorl, it was the same dimensions as today’s official NHL puck.</a:t>
            </a:r>
          </a:p>
          <a:p>
            <a:pPr>
              <a:lnSpc>
                <a:spcPct val="115000"/>
              </a:lnSpc>
              <a:buClr>
                <a:srgbClr val="000000"/>
              </a:buClr>
              <a:buFont typeface="Arial" charset="0"/>
              <a:buNone/>
            </a:pPr>
            <a:endParaRPr lang="en-CA" sz="2400" b="1"/>
          </a:p>
          <a:p>
            <a:endParaRPr lang="en-CA"/>
          </a:p>
        </p:txBody>
      </p:sp>
      <p:pic>
        <p:nvPicPr>
          <p:cNvPr id="26629" name="Shape 124"/>
          <p:cNvPicPr preferRelativeResize="0">
            <a:picLocks noChangeAspect="1" noChangeArrowheads="1"/>
          </p:cNvPicPr>
          <p:nvPr/>
        </p:nvPicPr>
        <p:blipFill>
          <a:blip r:embed="rId4"/>
          <a:srcRect/>
          <a:stretch>
            <a:fillRect/>
          </a:stretch>
        </p:blipFill>
        <p:spPr bwMode="auto">
          <a:xfrm>
            <a:off x="5133975" y="5738813"/>
            <a:ext cx="1249363" cy="1046162"/>
          </a:xfrm>
          <a:prstGeom prst="rect">
            <a:avLst/>
          </a:prstGeom>
          <a:noFill/>
          <a:ln w="9525">
            <a:noFill/>
            <a:miter lim="800000"/>
            <a:headEnd/>
            <a:tailEnd/>
          </a:ln>
        </p:spPr>
      </p:pic>
      <p:pic>
        <p:nvPicPr>
          <p:cNvPr id="26630" name="Shape 125" descr="MHM-poster-2017-English.jpg"/>
          <p:cNvPicPr preferRelativeResize="0">
            <a:picLocks noChangeAspect="1" noChangeArrowheads="1"/>
          </p:cNvPicPr>
          <p:nvPr/>
        </p:nvPicPr>
        <p:blipFill>
          <a:blip r:embed="rId5"/>
          <a:srcRect l="4141" t="40395" r="76735" b="31339"/>
          <a:stretch>
            <a:fillRect/>
          </a:stretch>
        </p:blipFill>
        <p:spPr bwMode="auto">
          <a:xfrm>
            <a:off x="6750050" y="1304925"/>
            <a:ext cx="2298700" cy="3400425"/>
          </a:xfrm>
          <a:prstGeom prst="rect">
            <a:avLst/>
          </a:prstGeom>
          <a:noFill/>
          <a:ln w="9525">
            <a:noFill/>
            <a:miter lim="800000"/>
            <a:headEnd/>
            <a:tailEnd/>
          </a:ln>
        </p:spPr>
      </p:pic>
      <p:pic>
        <p:nvPicPr>
          <p:cNvPr id="26631" name="Shape 126" descr="MHM-poster-2017-English.jpg"/>
          <p:cNvPicPr preferRelativeResize="0">
            <a:picLocks noChangeAspect="1" noChangeArrowheads="1"/>
          </p:cNvPicPr>
          <p:nvPr/>
        </p:nvPicPr>
        <p:blipFill>
          <a:blip r:embed="rId5"/>
          <a:srcRect l="18626" t="51131" r="76735" b="31339"/>
          <a:stretch>
            <a:fillRect/>
          </a:stretch>
        </p:blipFill>
        <p:spPr bwMode="auto">
          <a:xfrm>
            <a:off x="6750050" y="1492250"/>
            <a:ext cx="557213" cy="2109788"/>
          </a:xfrm>
          <a:prstGeom prst="rect">
            <a:avLst/>
          </a:prstGeom>
          <a:noFill/>
          <a:ln w="9525">
            <a:noFill/>
            <a:miter lim="800000"/>
            <a:headEnd/>
            <a:tailEnd/>
          </a:ln>
        </p:spPr>
      </p:pic>
      <p:pic>
        <p:nvPicPr>
          <p:cNvPr id="26632" name="Shape 127" descr="MHM-poster-2017-English.jpg"/>
          <p:cNvPicPr preferRelativeResize="0">
            <a:picLocks noChangeAspect="1" noChangeArrowheads="1"/>
          </p:cNvPicPr>
          <p:nvPr/>
        </p:nvPicPr>
        <p:blipFill>
          <a:blip r:embed="rId5"/>
          <a:srcRect l="18626" t="51131" r="76735" b="31339"/>
          <a:stretch>
            <a:fillRect/>
          </a:stretch>
        </p:blipFill>
        <p:spPr bwMode="auto">
          <a:xfrm>
            <a:off x="6902450" y="1644650"/>
            <a:ext cx="557213" cy="769938"/>
          </a:xfrm>
          <a:prstGeom prst="rect">
            <a:avLst/>
          </a:prstGeom>
          <a:noFill/>
          <a:ln w="9525">
            <a:noFill/>
            <a:miter lim="800000"/>
            <a:headEnd/>
            <a:tailEnd/>
          </a:ln>
        </p:spPr>
      </p:pic>
      <p:pic>
        <p:nvPicPr>
          <p:cNvPr id="26633" name="Shape 128" descr="MHM-poster-2017-English.jpg"/>
          <p:cNvPicPr preferRelativeResize="0">
            <a:picLocks noChangeAspect="1" noChangeArrowheads="1"/>
          </p:cNvPicPr>
          <p:nvPr/>
        </p:nvPicPr>
        <p:blipFill>
          <a:blip r:embed="rId5"/>
          <a:srcRect l="18626" t="51131" r="76735" b="31339"/>
          <a:stretch>
            <a:fillRect/>
          </a:stretch>
        </p:blipFill>
        <p:spPr bwMode="auto">
          <a:xfrm>
            <a:off x="7054850" y="1644650"/>
            <a:ext cx="404813" cy="560388"/>
          </a:xfrm>
          <a:prstGeom prst="rect">
            <a:avLst/>
          </a:prstGeom>
          <a:noFill/>
          <a:ln w="9525">
            <a:noFill/>
            <a:miter lim="800000"/>
            <a:headEnd/>
            <a:tailEnd/>
          </a:ln>
        </p:spPr>
      </p:pic>
      <p:pic>
        <p:nvPicPr>
          <p:cNvPr id="26634" name="Shape 129" descr="MHM-poster-2017-English.jpg"/>
          <p:cNvPicPr preferRelativeResize="0">
            <a:picLocks noChangeAspect="1" noChangeArrowheads="1"/>
          </p:cNvPicPr>
          <p:nvPr/>
        </p:nvPicPr>
        <p:blipFill>
          <a:blip r:embed="rId5"/>
          <a:srcRect l="18626" t="51131" r="76735" b="31339"/>
          <a:stretch>
            <a:fillRect/>
          </a:stretch>
        </p:blipFill>
        <p:spPr bwMode="auto">
          <a:xfrm>
            <a:off x="7283450" y="1644650"/>
            <a:ext cx="404813" cy="409575"/>
          </a:xfrm>
          <a:prstGeom prst="rect">
            <a:avLst/>
          </a:prstGeom>
          <a:noFill/>
          <a:ln w="9525">
            <a:noFill/>
            <a:miter lim="800000"/>
            <a:headEnd/>
            <a:tailEnd/>
          </a:ln>
        </p:spPr>
      </p:pic>
      <p:pic>
        <p:nvPicPr>
          <p:cNvPr id="26635" name="Shape 130" descr="MHM-poster-2017-English.jpg"/>
          <p:cNvPicPr preferRelativeResize="0">
            <a:picLocks noChangeAspect="1" noChangeArrowheads="1"/>
          </p:cNvPicPr>
          <p:nvPr/>
        </p:nvPicPr>
        <p:blipFill>
          <a:blip r:embed="rId5"/>
          <a:srcRect l="18626" t="51131" r="76735" b="31339"/>
          <a:stretch>
            <a:fillRect/>
          </a:stretch>
        </p:blipFill>
        <p:spPr bwMode="auto">
          <a:xfrm>
            <a:off x="7054850" y="2178050"/>
            <a:ext cx="404813" cy="409575"/>
          </a:xfrm>
          <a:prstGeom prst="rect">
            <a:avLst/>
          </a:prstGeom>
          <a:noFill/>
          <a:ln w="9525">
            <a:noFill/>
            <a:miter lim="800000"/>
            <a:headEnd/>
            <a:tailEnd/>
          </a:ln>
        </p:spPr>
      </p:pic>
      <p:pic>
        <p:nvPicPr>
          <p:cNvPr id="26636" name="Shape 131" descr="MHM-poster-2017-English.jpg"/>
          <p:cNvPicPr preferRelativeResize="0">
            <a:picLocks noChangeAspect="1" noChangeArrowheads="1"/>
          </p:cNvPicPr>
          <p:nvPr/>
        </p:nvPicPr>
        <p:blipFill>
          <a:blip r:embed="rId5"/>
          <a:srcRect l="18626" t="51131" r="76735" b="31339"/>
          <a:stretch>
            <a:fillRect/>
          </a:stretch>
        </p:blipFill>
        <p:spPr bwMode="auto">
          <a:xfrm>
            <a:off x="6978650" y="2559050"/>
            <a:ext cx="404813" cy="4095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
        <p:cNvGrpSpPr/>
        <p:nvPr/>
      </p:nvGrpSpPr>
      <p:grpSpPr>
        <a:xfrm>
          <a:off x="0" y="0"/>
          <a:ext cx="0" cy="0"/>
          <a:chOff x="0" y="0"/>
          <a:chExt cx="0" cy="0"/>
        </a:xfrm>
      </p:grpSpPr>
      <p:sp>
        <p:nvSpPr>
          <p:cNvPr id="28674" name="Shape 136"/>
          <p:cNvSpPr txBox="1">
            <a:spLocks noGrp="1"/>
          </p:cNvSpPr>
          <p:nvPr>
            <p:ph type="title"/>
          </p:nvPr>
        </p:nvSpPr>
        <p:spPr>
          <a:xfrm>
            <a:off x="374650" y="239713"/>
            <a:ext cx="8521700" cy="882650"/>
          </a:xfrm>
        </p:spPr>
        <p:txBody>
          <a:bodyPr/>
          <a:lstStyle/>
          <a:p>
            <a:pPr algn="ctr" eaLnBrk="1" hangingPunct="1">
              <a:lnSpc>
                <a:spcPct val="115000"/>
              </a:lnSpc>
              <a:spcBef>
                <a:spcPct val="0"/>
              </a:spcBef>
              <a:buClr>
                <a:srgbClr val="000000"/>
              </a:buClr>
            </a:pPr>
            <a:r>
              <a:rPr lang="en-US" sz="5500" smtClean="0">
                <a:latin typeface="Luckiest Guy" charset="0"/>
                <a:cs typeface="Arial" charset="0"/>
                <a:sym typeface="Luckiest Guy" charset="0"/>
              </a:rPr>
              <a:t>Baskets and Jikamaqn</a:t>
            </a:r>
          </a:p>
        </p:txBody>
      </p:sp>
      <p:sp>
        <p:nvSpPr>
          <p:cNvPr id="28675" name="Shape 137"/>
          <p:cNvSpPr txBox="1">
            <a:spLocks noChangeArrowheads="1"/>
          </p:cNvSpPr>
          <p:nvPr/>
        </p:nvSpPr>
        <p:spPr bwMode="auto">
          <a:xfrm>
            <a:off x="7202488" y="5738813"/>
            <a:ext cx="1852612" cy="1046162"/>
          </a:xfrm>
          <a:prstGeom prst="rect">
            <a:avLst/>
          </a:prstGeom>
          <a:noFill/>
          <a:ln w="9525">
            <a:noFill/>
            <a:miter lim="800000"/>
            <a:headEnd/>
            <a:tailEnd/>
          </a:ln>
        </p:spPr>
        <p:txBody>
          <a:bodyPr lIns="91425" tIns="91425" rIns="91425" bIns="91425"/>
          <a:lstStyle/>
          <a:p>
            <a:pPr algn="ctr"/>
            <a:r>
              <a:rPr lang="en-US" sz="3000" u="sng">
                <a:solidFill>
                  <a:schemeClr val="hlink"/>
                </a:solidFill>
                <a:latin typeface="Chewy" charset="0"/>
                <a:sym typeface="Chewy" charset="0"/>
                <a:hlinkClick r:id="rId3" action="ppaction://hlinksldjump"/>
              </a:rPr>
              <a:t>Back to the Poster</a:t>
            </a:r>
            <a:endParaRPr lang="en-US" sz="3000" u="sng">
              <a:solidFill>
                <a:schemeClr val="hlink"/>
              </a:solidFill>
              <a:latin typeface="Chewy" charset="0"/>
              <a:sym typeface="Chewy" charset="0"/>
              <a:hlinkClick r:id="" action="ppaction://noaction"/>
            </a:endParaRPr>
          </a:p>
        </p:txBody>
      </p:sp>
      <p:pic>
        <p:nvPicPr>
          <p:cNvPr id="28676" name="Shape 138"/>
          <p:cNvPicPr preferRelativeResize="0">
            <a:picLocks noChangeAspect="1" noChangeArrowheads="1"/>
          </p:cNvPicPr>
          <p:nvPr/>
        </p:nvPicPr>
        <p:blipFill>
          <a:blip r:embed="rId4"/>
          <a:srcRect/>
          <a:stretch>
            <a:fillRect/>
          </a:stretch>
        </p:blipFill>
        <p:spPr bwMode="auto">
          <a:xfrm>
            <a:off x="5238750" y="1322388"/>
            <a:ext cx="3752850" cy="3257550"/>
          </a:xfrm>
          <a:prstGeom prst="rect">
            <a:avLst/>
          </a:prstGeom>
          <a:noFill/>
          <a:ln w="9525">
            <a:noFill/>
            <a:miter lim="800000"/>
            <a:headEnd/>
            <a:tailEnd/>
          </a:ln>
        </p:spPr>
      </p:pic>
      <p:sp>
        <p:nvSpPr>
          <p:cNvPr id="28677" name="Shape 139"/>
          <p:cNvSpPr txBox="1">
            <a:spLocks noChangeArrowheads="1"/>
          </p:cNvSpPr>
          <p:nvPr/>
        </p:nvSpPr>
        <p:spPr bwMode="auto">
          <a:xfrm>
            <a:off x="295275" y="1235075"/>
            <a:ext cx="5035550" cy="5191125"/>
          </a:xfrm>
          <a:prstGeom prst="rect">
            <a:avLst/>
          </a:prstGeom>
          <a:noFill/>
          <a:ln w="9525">
            <a:noFill/>
            <a:miter lim="800000"/>
            <a:headEnd/>
            <a:tailEnd/>
          </a:ln>
        </p:spPr>
        <p:txBody>
          <a:bodyPr lIns="91425" tIns="91425" rIns="91425" bIns="91425"/>
          <a:lstStyle/>
          <a:p>
            <a:pPr>
              <a:lnSpc>
                <a:spcPct val="115000"/>
              </a:lnSpc>
              <a:buClr>
                <a:srgbClr val="000000"/>
              </a:buClr>
              <a:buSzPct val="61000"/>
              <a:buFont typeface="Arial" charset="0"/>
              <a:buNone/>
            </a:pPr>
            <a:r>
              <a:rPr lang="en-US" sz="1800" b="1"/>
              <a:t>A </a:t>
            </a:r>
            <a:r>
              <a:rPr lang="en-US" sz="1800" b="1" i="1"/>
              <a:t>jikamaqn </a:t>
            </a:r>
            <a:r>
              <a:rPr lang="en-US" sz="1800" b="1"/>
              <a:t>is a Mi’kmaw musical instrument. It is made from pounding white ash, separating the splints only at one end. When hit against the thigh or hand  the splints somewhat like a rattle. Often </a:t>
            </a:r>
            <a:r>
              <a:rPr lang="en-US" sz="1800" b="1" i="1"/>
              <a:t>jikamaqnn </a:t>
            </a:r>
            <a:r>
              <a:rPr lang="en-US" sz="1800" b="1"/>
              <a:t>is used to mark the beginning of storytelling. Wood splints have been used for baskets as well as other items for many generations. The splints are usually made from black and white ash trees, although maple is used as well. Splint basketry includes everything from large laundry baskets to work baskets to berry baskets to small ornate fancy baskets. They are made for use in our everyday lives as well as for sale to non-Mi’kmaq.</a:t>
            </a:r>
          </a:p>
          <a:p>
            <a:endParaRPr lang="en-CA"/>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
        <p:cNvGrpSpPr/>
        <p:nvPr/>
      </p:nvGrpSpPr>
      <p:grpSpPr>
        <a:xfrm>
          <a:off x="0" y="0"/>
          <a:ext cx="0" cy="0"/>
          <a:chOff x="0" y="0"/>
          <a:chExt cx="0" cy="0"/>
        </a:xfrm>
      </p:grpSpPr>
      <p:sp>
        <p:nvSpPr>
          <p:cNvPr id="30722" name="Shape 144"/>
          <p:cNvSpPr txBox="1">
            <a:spLocks noGrp="1"/>
          </p:cNvSpPr>
          <p:nvPr>
            <p:ph type="title"/>
          </p:nvPr>
        </p:nvSpPr>
        <p:spPr>
          <a:xfrm>
            <a:off x="114300" y="239713"/>
            <a:ext cx="8940800" cy="882650"/>
          </a:xfrm>
        </p:spPr>
        <p:txBody>
          <a:bodyPr/>
          <a:lstStyle/>
          <a:p>
            <a:pPr algn="ctr" eaLnBrk="1" hangingPunct="1">
              <a:lnSpc>
                <a:spcPct val="115000"/>
              </a:lnSpc>
              <a:spcBef>
                <a:spcPct val="0"/>
              </a:spcBef>
              <a:buClr>
                <a:srgbClr val="000000"/>
              </a:buClr>
            </a:pPr>
            <a:r>
              <a:rPr lang="en-US" sz="5500" smtClean="0">
                <a:latin typeface="Luckiest Guy" charset="0"/>
                <a:cs typeface="Arial" charset="0"/>
                <a:sym typeface="Luckiest Guy" charset="0"/>
              </a:rPr>
              <a:t>Birchbark and porcupine</a:t>
            </a:r>
          </a:p>
        </p:txBody>
      </p:sp>
      <p:sp>
        <p:nvSpPr>
          <p:cNvPr id="30723" name="Shape 145">
            <a:hlinkClick r:id="" action="ppaction://hlinkshowjump?jump=firstslide"/>
          </p:cNvPr>
          <p:cNvSpPr txBox="1">
            <a:spLocks noChangeArrowheads="1"/>
          </p:cNvSpPr>
          <p:nvPr/>
        </p:nvSpPr>
        <p:spPr bwMode="auto">
          <a:xfrm>
            <a:off x="7202488" y="5738813"/>
            <a:ext cx="1852612" cy="1046162"/>
          </a:xfrm>
          <a:prstGeom prst="rect">
            <a:avLst/>
          </a:prstGeom>
          <a:noFill/>
          <a:ln w="9525">
            <a:noFill/>
            <a:miter lim="800000"/>
            <a:headEnd/>
            <a:tailEnd/>
          </a:ln>
        </p:spPr>
        <p:txBody>
          <a:bodyPr lIns="91425" tIns="91425" rIns="91425" bIns="91425"/>
          <a:lstStyle/>
          <a:p>
            <a:pPr algn="ctr"/>
            <a:r>
              <a:rPr lang="en-US" sz="3000" u="sng">
                <a:solidFill>
                  <a:schemeClr val="hlink"/>
                </a:solidFill>
                <a:latin typeface="Chewy" charset="0"/>
                <a:sym typeface="Chewy" charset="0"/>
                <a:hlinkClick r:id="" action="ppaction://hlinkshowjump?jump=firstslide"/>
              </a:rPr>
              <a:t>Back to the Poster</a:t>
            </a:r>
            <a:endParaRPr lang="en-US" sz="3000" u="sng">
              <a:solidFill>
                <a:schemeClr val="hlink"/>
              </a:solidFill>
              <a:latin typeface="Chewy" charset="0"/>
              <a:sym typeface="Chewy" charset="0"/>
              <a:hlinkClick r:id="" action="ppaction://noaction"/>
            </a:endParaRPr>
          </a:p>
        </p:txBody>
      </p:sp>
      <p:sp>
        <p:nvSpPr>
          <p:cNvPr id="30724" name="Shape 146"/>
          <p:cNvSpPr txBox="1">
            <a:spLocks noChangeArrowheads="1"/>
          </p:cNvSpPr>
          <p:nvPr/>
        </p:nvSpPr>
        <p:spPr bwMode="auto">
          <a:xfrm>
            <a:off x="114300" y="1131888"/>
            <a:ext cx="6618288" cy="4816475"/>
          </a:xfrm>
          <a:prstGeom prst="rect">
            <a:avLst/>
          </a:prstGeom>
          <a:noFill/>
          <a:ln w="9525">
            <a:noFill/>
            <a:miter lim="800000"/>
            <a:headEnd/>
            <a:tailEnd/>
          </a:ln>
        </p:spPr>
        <p:txBody>
          <a:bodyPr lIns="91425" tIns="91425" rIns="91425" bIns="91425"/>
          <a:lstStyle/>
          <a:p>
            <a:pPr>
              <a:lnSpc>
                <a:spcPct val="115000"/>
              </a:lnSpc>
              <a:buClr>
                <a:srgbClr val="000000"/>
              </a:buClr>
              <a:buSzPct val="46000"/>
              <a:buFont typeface="Arial" charset="0"/>
              <a:buNone/>
            </a:pPr>
            <a:r>
              <a:rPr lang="en-US" sz="2400" b="1"/>
              <a:t>The Mi’kmaq relied on the natural bounty of Mi’kma’ki for necessities. One of the most important resources found here in Mi’kma’ki is birchbark or </a:t>
            </a:r>
            <a:r>
              <a:rPr lang="en-US" sz="2400" b="1" i="1"/>
              <a:t>maskwi</a:t>
            </a:r>
            <a:r>
              <a:rPr lang="en-US" sz="2400" b="1"/>
              <a:t>. Lightweight, waterproof and bug resistant, </a:t>
            </a:r>
            <a:r>
              <a:rPr lang="en-US" sz="2400" b="1" i="1"/>
              <a:t>maskwi </a:t>
            </a:r>
            <a:r>
              <a:rPr lang="en-US" sz="2400" b="1"/>
              <a:t>has a multitude of functions from food containers to canoes. Similarly, porcupine quills have several uses from adorning clothing and accessories to elaborate and intricate quillbox designs. Some quills are no longer than two inches long each. </a:t>
            </a:r>
          </a:p>
          <a:p>
            <a:pPr>
              <a:lnSpc>
                <a:spcPct val="115000"/>
              </a:lnSpc>
              <a:buClr>
                <a:srgbClr val="000000"/>
              </a:buClr>
              <a:buFont typeface="Arial" charset="0"/>
              <a:buNone/>
            </a:pPr>
            <a:endParaRPr lang="en-CA" sz="2400" b="1"/>
          </a:p>
          <a:p>
            <a:endParaRPr lang="en-CA"/>
          </a:p>
        </p:txBody>
      </p:sp>
      <p:pic>
        <p:nvPicPr>
          <p:cNvPr id="30725" name="Shape 147"/>
          <p:cNvPicPr preferRelativeResize="0">
            <a:picLocks noChangeAspect="1" noChangeArrowheads="1"/>
          </p:cNvPicPr>
          <p:nvPr/>
        </p:nvPicPr>
        <p:blipFill>
          <a:blip r:embed="rId3"/>
          <a:srcRect r="28227" b="47102"/>
          <a:stretch>
            <a:fillRect/>
          </a:stretch>
        </p:blipFill>
        <p:spPr bwMode="auto">
          <a:xfrm>
            <a:off x="6643688" y="1274763"/>
            <a:ext cx="2303462" cy="1784350"/>
          </a:xfrm>
          <a:prstGeom prst="rect">
            <a:avLst/>
          </a:prstGeom>
          <a:noFill/>
          <a:ln w="9525">
            <a:noFill/>
            <a:miter lim="800000"/>
            <a:headEnd/>
            <a:tailEnd/>
          </a:ln>
        </p:spPr>
      </p:pic>
      <p:pic>
        <p:nvPicPr>
          <p:cNvPr id="30726" name="Shape 148"/>
          <p:cNvPicPr preferRelativeResize="0">
            <a:picLocks noChangeAspect="1" noChangeArrowheads="1"/>
          </p:cNvPicPr>
          <p:nvPr/>
        </p:nvPicPr>
        <p:blipFill>
          <a:blip r:embed="rId3"/>
          <a:srcRect t="50830"/>
          <a:stretch>
            <a:fillRect/>
          </a:stretch>
        </p:blipFill>
        <p:spPr bwMode="auto">
          <a:xfrm>
            <a:off x="4087813" y="5402263"/>
            <a:ext cx="2555875" cy="1319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798</Words>
  <PresentationFormat>On-screen Show (4:3)</PresentationFormat>
  <Paragraphs>48</Paragraphs>
  <Slides>14</Slides>
  <Notes>14</Notes>
  <HiddenSlides>0</HiddenSlides>
  <MMClips>0</MMClips>
  <ScaleCrop>false</ScaleCrop>
  <HeadingPairs>
    <vt:vector size="6" baseType="variant">
      <vt:variant>
        <vt:lpstr>Fonts Used</vt:lpstr>
      </vt:variant>
      <vt:variant>
        <vt:i4>3</vt:i4>
      </vt:variant>
      <vt:variant>
        <vt:lpstr>Design Template</vt:lpstr>
      </vt:variant>
      <vt:variant>
        <vt:i4>12</vt:i4>
      </vt:variant>
      <vt:variant>
        <vt:lpstr>Slide Titles</vt:lpstr>
      </vt:variant>
      <vt:variant>
        <vt:i4>14</vt:i4>
      </vt:variant>
    </vt:vector>
  </HeadingPairs>
  <TitlesOfParts>
    <vt:vector size="29" baseType="lpstr">
      <vt:lpstr>Arial</vt:lpstr>
      <vt:lpstr>Luckiest Guy</vt:lpstr>
      <vt:lpstr>Chewy</vt:lpstr>
      <vt:lpstr>Simple Light</vt:lpstr>
      <vt:lpstr>Simple Light</vt:lpstr>
      <vt:lpstr>Simple Light</vt:lpstr>
      <vt:lpstr>Simple Light</vt:lpstr>
      <vt:lpstr>Simple Light</vt:lpstr>
      <vt:lpstr>Simple Light</vt:lpstr>
      <vt:lpstr>Simple Light</vt:lpstr>
      <vt:lpstr>Simple Light</vt:lpstr>
      <vt:lpstr>Simple Light</vt:lpstr>
      <vt:lpstr>Simple Light</vt:lpstr>
      <vt:lpstr>Simple Light</vt:lpstr>
      <vt:lpstr>Simple Light</vt:lpstr>
      <vt:lpstr>Slide 1</vt:lpstr>
      <vt:lpstr>Innovation and Legacy</vt:lpstr>
      <vt:lpstr>Innovation and Legacy</vt:lpstr>
      <vt:lpstr>Weirs and Spears</vt:lpstr>
      <vt:lpstr>Maple Syrup</vt:lpstr>
      <vt:lpstr>Mi’kmaw Double Bow</vt:lpstr>
      <vt:lpstr>Hockey Stick and Puck</vt:lpstr>
      <vt:lpstr>Baskets and Jikamaqn</vt:lpstr>
      <vt:lpstr>Birchbark and porcupine</vt:lpstr>
      <vt:lpstr>Snowshoes</vt:lpstr>
      <vt:lpstr>Canoe</vt:lpstr>
      <vt:lpstr>Toboggan</vt:lpstr>
      <vt:lpstr>Plants and Medicines</vt:lpstr>
      <vt:lpstr>Mi’kmaq History Month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Paul Ingram</cp:lastModifiedBy>
  <cp:revision>3</cp:revision>
  <dcterms:modified xsi:type="dcterms:W3CDTF">2017-09-30T18:30:59Z</dcterms:modified>
</cp:coreProperties>
</file>